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76" r:id="rId13"/>
    <p:sldId id="277" r:id="rId1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660"/>
  </p:normalViewPr>
  <p:slideViewPr>
    <p:cSldViewPr>
      <p:cViewPr varScale="1">
        <p:scale>
          <a:sx n="126" d="100"/>
          <a:sy n="126" d="100"/>
        </p:scale>
        <p:origin x="67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641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Line 15"/>
          <p:cNvSpPr>
            <a:spLocks noChangeShapeType="1"/>
          </p:cNvSpPr>
          <p:nvPr userDrawn="1"/>
        </p:nvSpPr>
        <p:spPr bwMode="auto">
          <a:xfrm>
            <a:off x="1187450" y="549275"/>
            <a:ext cx="6840538" cy="0"/>
          </a:xfrm>
          <a:prstGeom prst="line">
            <a:avLst/>
          </a:prstGeom>
          <a:noFill/>
          <a:ln w="25400">
            <a:solidFill>
              <a:srgbClr val="3366FF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ja-JP" altLang="en-US" dirty="0">
              <a:ea typeface="ＭＳ Ｐゴシック" pitchFamily="50" charset="-128"/>
            </a:endParaRPr>
          </a:p>
        </p:txBody>
      </p:sp>
      <p:sp>
        <p:nvSpPr>
          <p:cNvPr id="17" name="タイトル 16"/>
          <p:cNvSpPr>
            <a:spLocks noGrp="1"/>
          </p:cNvSpPr>
          <p:nvPr>
            <p:ph type="title"/>
          </p:nvPr>
        </p:nvSpPr>
        <p:spPr>
          <a:xfrm>
            <a:off x="0" y="35070"/>
            <a:ext cx="9144000" cy="51420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4" name="テキスト ボックス 3"/>
          <p:cNvSpPr txBox="1"/>
          <p:nvPr userDrawn="1"/>
        </p:nvSpPr>
        <p:spPr>
          <a:xfrm>
            <a:off x="8364319" y="0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F5B46FAB-65ED-4845-AEFA-C95ED8B299B8}" type="slidenum">
              <a:rPr kumimoji="1" lang="ja-JP" altLang="en-US" sz="1600" smtClean="0">
                <a:latin typeface="+mj-ea"/>
                <a:ea typeface="+mj-ea"/>
              </a:rPr>
              <a:pPr/>
              <a:t>‹#›</a:t>
            </a:fld>
            <a:r>
              <a:rPr kumimoji="1" lang="en-US" altLang="ja-JP" sz="1600" dirty="0">
                <a:latin typeface="+mj-ea"/>
                <a:ea typeface="+mj-ea"/>
              </a:rPr>
              <a:t>/52</a:t>
            </a:r>
            <a:endParaRPr kumimoji="1" lang="ja-JP" altLang="en-US" sz="16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68072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右矢印 36">
            <a:extLst>
              <a:ext uri="{FF2B5EF4-FFF2-40B4-BE49-F238E27FC236}">
                <a16:creationId xmlns:a16="http://schemas.microsoft.com/office/drawing/2014/main" id="{E53348A9-4764-8541-91ED-8517358FD41D}"/>
              </a:ext>
            </a:extLst>
          </p:cNvPr>
          <p:cNvSpPr/>
          <p:nvPr/>
        </p:nvSpPr>
        <p:spPr>
          <a:xfrm rot="1189498">
            <a:off x="5122086" y="2031727"/>
            <a:ext cx="2423353" cy="270291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56011E4-712E-D342-9E57-9E2821F2D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264" y="2564904"/>
            <a:ext cx="1368152" cy="1676656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F5EFCAE-CA62-7A41-A49B-EBE9BF83E8BD}"/>
              </a:ext>
            </a:extLst>
          </p:cNvPr>
          <p:cNvSpPr/>
          <p:nvPr/>
        </p:nvSpPr>
        <p:spPr>
          <a:xfrm>
            <a:off x="323528" y="5373216"/>
            <a:ext cx="2664296" cy="7386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a, </a:t>
            </a:r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b){</a:t>
            </a:r>
          </a:p>
          <a:p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return a+b;</a:t>
            </a:r>
          </a:p>
          <a:p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C873B6A-F6E4-0544-AE36-E49777412A1E}"/>
              </a:ext>
            </a:extLst>
          </p:cNvPr>
          <p:cNvSpPr/>
          <p:nvPr/>
        </p:nvSpPr>
        <p:spPr>
          <a:xfrm>
            <a:off x="6588224" y="5085184"/>
            <a:ext cx="1152128" cy="116955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554889e5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897dfc89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75f88b55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fc8b45f8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01d05dc3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D54CBCC-BD49-1948-8D6F-BA20FAF42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1772816"/>
            <a:ext cx="981560" cy="155803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4EBC44A-8AE5-5440-AE63-722BF81FC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1920" y="4797152"/>
            <a:ext cx="1579612" cy="1579612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88925125-D77E-7E4C-BC1F-AE56931066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4" y="3068960"/>
            <a:ext cx="1224136" cy="1224136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B50EEB7-A6A0-7349-8A90-E8EB247C4615}"/>
              </a:ext>
            </a:extLst>
          </p:cNvPr>
          <p:cNvSpPr txBox="1"/>
          <p:nvPr/>
        </p:nvSpPr>
        <p:spPr>
          <a:xfrm>
            <a:off x="611560" y="116632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プログラミング言語</a:t>
            </a:r>
            <a:endParaRPr lang="en-US" altLang="ja-JP"/>
          </a:p>
          <a:p>
            <a:pPr algn="ctr"/>
            <a:r>
              <a:rPr kumimoji="1" lang="en-US" altLang="ja-JP"/>
              <a:t>(</a:t>
            </a:r>
            <a:r>
              <a:rPr kumimoji="1" lang="ja-JP" altLang="en-US"/>
              <a:t>人間がわかる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A827BB28-7AFC-D045-A2D5-F16098B1DB2D}"/>
              </a:ext>
            </a:extLst>
          </p:cNvPr>
          <p:cNvSpPr txBox="1"/>
          <p:nvPr/>
        </p:nvSpPr>
        <p:spPr>
          <a:xfrm>
            <a:off x="5652120" y="116632"/>
            <a:ext cx="2634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機械語</a:t>
            </a:r>
            <a:endParaRPr lang="en-US" altLang="ja-JP"/>
          </a:p>
          <a:p>
            <a:pPr algn="ctr"/>
            <a:r>
              <a:rPr kumimoji="1" lang="en-US" altLang="ja-JP"/>
              <a:t>(</a:t>
            </a:r>
            <a:r>
              <a:rPr kumimoji="1" lang="ja-JP" altLang="en-US"/>
              <a:t>コンピュータがわかる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A2DF1FC0-4079-EA4E-BC52-3D286ECE5B7B}"/>
              </a:ext>
            </a:extLst>
          </p:cNvPr>
          <p:cNvSpPr/>
          <p:nvPr/>
        </p:nvSpPr>
        <p:spPr>
          <a:xfrm>
            <a:off x="395536" y="1772816"/>
            <a:ext cx="2448272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  return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a + b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409EBD6-BA64-B14E-901B-B4C67DFF875D}"/>
              </a:ext>
            </a:extLst>
          </p:cNvPr>
          <p:cNvSpPr txBox="1"/>
          <p:nvPr/>
        </p:nvSpPr>
        <p:spPr>
          <a:xfrm>
            <a:off x="3851920" y="1124744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インタプリタ</a:t>
            </a:r>
            <a:endParaRPr kumimoji="1" lang="en-US" altLang="ja-JP"/>
          </a:p>
          <a:p>
            <a:pPr algn="ctr"/>
            <a:r>
              <a:rPr lang="en-US" altLang="ja-JP"/>
              <a:t>(</a:t>
            </a:r>
            <a:r>
              <a:rPr lang="ja-JP" altLang="en-US"/>
              <a:t>同時通訳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5092399-F0DE-2941-B5AF-C315A79F4500}"/>
              </a:ext>
            </a:extLst>
          </p:cNvPr>
          <p:cNvSpPr txBox="1"/>
          <p:nvPr/>
        </p:nvSpPr>
        <p:spPr>
          <a:xfrm>
            <a:off x="3995936" y="4005064"/>
            <a:ext cx="13388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コンパイラ</a:t>
            </a:r>
            <a:endParaRPr kumimoji="1" lang="en-US" altLang="ja-JP"/>
          </a:p>
          <a:p>
            <a:pPr algn="ctr"/>
            <a:r>
              <a:rPr lang="en-US" altLang="ja-JP"/>
              <a:t>(</a:t>
            </a:r>
            <a:r>
              <a:rPr lang="ja-JP" altLang="en-US"/>
              <a:t>翻訳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6313D52-FAD5-424D-A565-A82FA177188B}"/>
              </a:ext>
            </a:extLst>
          </p:cNvPr>
          <p:cNvSpPr txBox="1"/>
          <p:nvPr/>
        </p:nvSpPr>
        <p:spPr>
          <a:xfrm>
            <a:off x="755576" y="134076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スクリプト言語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FFEC824-6BA0-724C-B552-5FC755E8C353}"/>
              </a:ext>
            </a:extLst>
          </p:cNvPr>
          <p:cNvSpPr/>
          <p:nvPr/>
        </p:nvSpPr>
        <p:spPr>
          <a:xfrm>
            <a:off x="6804248" y="2276872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7c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FEADE675-611A-8640-8F34-D6F7700B9BA0}"/>
              </a:ext>
            </a:extLst>
          </p:cNvPr>
          <p:cNvSpPr/>
          <p:nvPr/>
        </p:nvSpPr>
        <p:spPr>
          <a:xfrm>
            <a:off x="6300192" y="2060848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7c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58E91A7A-B445-2147-BF64-65216E80521C}"/>
              </a:ext>
            </a:extLst>
          </p:cNvPr>
          <p:cNvSpPr/>
          <p:nvPr/>
        </p:nvSpPr>
        <p:spPr>
          <a:xfrm>
            <a:off x="5796136" y="1844824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17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820BF1D-1E1D-D046-9B3D-66F5E1F052A5}"/>
              </a:ext>
            </a:extLst>
          </p:cNvPr>
          <p:cNvSpPr/>
          <p:nvPr/>
        </p:nvSpPr>
        <p:spPr>
          <a:xfrm>
            <a:off x="5292080" y="1700808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53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696AF8FD-5CF6-9446-8A0A-3145494C688C}"/>
              </a:ext>
            </a:extLst>
          </p:cNvPr>
          <p:cNvSpPr txBox="1"/>
          <p:nvPr/>
        </p:nvSpPr>
        <p:spPr>
          <a:xfrm>
            <a:off x="683568" y="494116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コンパイラ言語</a:t>
            </a:r>
          </a:p>
        </p:txBody>
      </p:sp>
      <p:sp>
        <p:nvSpPr>
          <p:cNvPr id="29" name="右矢印 28">
            <a:extLst>
              <a:ext uri="{FF2B5EF4-FFF2-40B4-BE49-F238E27FC236}">
                <a16:creationId xmlns:a16="http://schemas.microsoft.com/office/drawing/2014/main" id="{F6411273-AAEF-5549-8089-F3578C01879B}"/>
              </a:ext>
            </a:extLst>
          </p:cNvPr>
          <p:cNvSpPr/>
          <p:nvPr/>
        </p:nvSpPr>
        <p:spPr>
          <a:xfrm>
            <a:off x="3203848" y="1916832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右矢印 33">
            <a:extLst>
              <a:ext uri="{FF2B5EF4-FFF2-40B4-BE49-F238E27FC236}">
                <a16:creationId xmlns:a16="http://schemas.microsoft.com/office/drawing/2014/main" id="{7287F517-D22C-3B4D-8656-A6E68E274CBF}"/>
              </a:ext>
            </a:extLst>
          </p:cNvPr>
          <p:cNvSpPr/>
          <p:nvPr/>
        </p:nvSpPr>
        <p:spPr>
          <a:xfrm>
            <a:off x="3131840" y="5589240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右矢印 34">
            <a:extLst>
              <a:ext uri="{FF2B5EF4-FFF2-40B4-BE49-F238E27FC236}">
                <a16:creationId xmlns:a16="http://schemas.microsoft.com/office/drawing/2014/main" id="{FC137512-1503-0647-83EB-0ED15B3C4388}"/>
              </a:ext>
            </a:extLst>
          </p:cNvPr>
          <p:cNvSpPr/>
          <p:nvPr/>
        </p:nvSpPr>
        <p:spPr>
          <a:xfrm rot="16200000">
            <a:off x="1403648" y="2636912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右矢印 35">
            <a:extLst>
              <a:ext uri="{FF2B5EF4-FFF2-40B4-BE49-F238E27FC236}">
                <a16:creationId xmlns:a16="http://schemas.microsoft.com/office/drawing/2014/main" id="{3EB8155A-BC2B-0247-9C63-BB42C839AF1A}"/>
              </a:ext>
            </a:extLst>
          </p:cNvPr>
          <p:cNvSpPr/>
          <p:nvPr/>
        </p:nvSpPr>
        <p:spPr>
          <a:xfrm rot="5400000">
            <a:off x="1403648" y="4365104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右矢印 37">
            <a:extLst>
              <a:ext uri="{FF2B5EF4-FFF2-40B4-BE49-F238E27FC236}">
                <a16:creationId xmlns:a16="http://schemas.microsoft.com/office/drawing/2014/main" id="{DA364521-3FEB-6F40-8D5E-230E1516F2C2}"/>
              </a:ext>
            </a:extLst>
          </p:cNvPr>
          <p:cNvSpPr/>
          <p:nvPr/>
        </p:nvSpPr>
        <p:spPr>
          <a:xfrm>
            <a:off x="5652120" y="5517232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右矢印 38">
            <a:extLst>
              <a:ext uri="{FF2B5EF4-FFF2-40B4-BE49-F238E27FC236}">
                <a16:creationId xmlns:a16="http://schemas.microsoft.com/office/drawing/2014/main" id="{852DBE89-327D-8246-93B4-E5E1B9785042}"/>
              </a:ext>
            </a:extLst>
          </p:cNvPr>
          <p:cNvSpPr/>
          <p:nvPr/>
        </p:nvSpPr>
        <p:spPr>
          <a:xfrm rot="17100000">
            <a:off x="7223384" y="4403109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8780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95F8D33-AAB8-5844-91AF-5F8CBEC46287}"/>
              </a:ext>
            </a:extLst>
          </p:cNvPr>
          <p:cNvSpPr/>
          <p:nvPr/>
        </p:nvSpPr>
        <p:spPr>
          <a:xfrm>
            <a:off x="1331640" y="1988840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9976579-AB76-6246-B167-A10A7183FAF4}"/>
              </a:ext>
            </a:extLst>
          </p:cNvPr>
          <p:cNvSpPr/>
          <p:nvPr/>
        </p:nvSpPr>
        <p:spPr>
          <a:xfrm>
            <a:off x="1331640" y="2348880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614DC3C-B73B-6446-B519-7C71EDDBD1FC}"/>
              </a:ext>
            </a:extLst>
          </p:cNvPr>
          <p:cNvSpPr/>
          <p:nvPr/>
        </p:nvSpPr>
        <p:spPr>
          <a:xfrm>
            <a:off x="1331640" y="2708920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5D7AADD-8FA0-4A46-B541-9BE6626A88F4}"/>
              </a:ext>
            </a:extLst>
          </p:cNvPr>
          <p:cNvSpPr txBox="1"/>
          <p:nvPr/>
        </p:nvSpPr>
        <p:spPr>
          <a:xfrm>
            <a:off x="2771800" y="198884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53FCB7A-6FBF-F843-940C-6D19BEE08136}"/>
              </a:ext>
            </a:extLst>
          </p:cNvPr>
          <p:cNvSpPr txBox="1"/>
          <p:nvPr/>
        </p:nvSpPr>
        <p:spPr>
          <a:xfrm>
            <a:off x="2771800" y="234888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517D929-BBD2-E240-BED0-DB19828D3532}"/>
              </a:ext>
            </a:extLst>
          </p:cNvPr>
          <p:cNvSpPr txBox="1"/>
          <p:nvPr/>
        </p:nvSpPr>
        <p:spPr>
          <a:xfrm>
            <a:off x="2771800" y="2708920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8" name="1 つの角を切り取った四角形 7">
            <a:extLst>
              <a:ext uri="{FF2B5EF4-FFF2-40B4-BE49-F238E27FC236}">
                <a16:creationId xmlns:a16="http://schemas.microsoft.com/office/drawing/2014/main" id="{F24ECF5D-6E8C-F94F-B837-3A85F5F581F8}"/>
              </a:ext>
            </a:extLst>
          </p:cNvPr>
          <p:cNvSpPr/>
          <p:nvPr/>
        </p:nvSpPr>
        <p:spPr>
          <a:xfrm>
            <a:off x="179512" y="2024844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CA72B34E-2CB6-0A44-8E29-CA1C39F3DC2B}"/>
              </a:ext>
            </a:extLst>
          </p:cNvPr>
          <p:cNvCxnSpPr>
            <a:stCxn id="8" idx="0"/>
            <a:endCxn id="2" idx="1"/>
          </p:cNvCxnSpPr>
          <p:nvPr/>
        </p:nvCxnSpPr>
        <p:spPr>
          <a:xfrm>
            <a:off x="1043608" y="2168860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D4D19CB-6FED-8A4D-BBFB-59BAB14AB4CF}"/>
              </a:ext>
            </a:extLst>
          </p:cNvPr>
          <p:cNvSpPr/>
          <p:nvPr/>
        </p:nvSpPr>
        <p:spPr>
          <a:xfrm>
            <a:off x="1331640" y="836712"/>
            <a:ext cx="1123136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35F2EEC-D47C-2E44-A5DB-575E0B8E19A5}"/>
              </a:ext>
            </a:extLst>
          </p:cNvPr>
          <p:cNvSpPr/>
          <p:nvPr/>
        </p:nvSpPr>
        <p:spPr>
          <a:xfrm>
            <a:off x="5796136" y="206084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151956EB-8C61-534A-AF6B-73D55CE51D22}"/>
              </a:ext>
            </a:extLst>
          </p:cNvPr>
          <p:cNvSpPr/>
          <p:nvPr/>
        </p:nvSpPr>
        <p:spPr>
          <a:xfrm>
            <a:off x="5796136" y="242088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10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A04A7BDE-E3E7-FA4B-A439-F6261072F61D}"/>
              </a:ext>
            </a:extLst>
          </p:cNvPr>
          <p:cNvSpPr/>
          <p:nvPr/>
        </p:nvSpPr>
        <p:spPr>
          <a:xfrm>
            <a:off x="5796136" y="278092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9" name="1 つの角を切り取った四角形 18">
            <a:extLst>
              <a:ext uri="{FF2B5EF4-FFF2-40B4-BE49-F238E27FC236}">
                <a16:creationId xmlns:a16="http://schemas.microsoft.com/office/drawing/2014/main" id="{C36BBA6C-0CC3-3A49-8A1E-A635E910A16D}"/>
              </a:ext>
            </a:extLst>
          </p:cNvPr>
          <p:cNvSpPr/>
          <p:nvPr/>
        </p:nvSpPr>
        <p:spPr>
          <a:xfrm>
            <a:off x="4644008" y="209685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20" name="1 つの角を切り取った四角形 19">
            <a:extLst>
              <a:ext uri="{FF2B5EF4-FFF2-40B4-BE49-F238E27FC236}">
                <a16:creationId xmlns:a16="http://schemas.microsoft.com/office/drawing/2014/main" id="{16CFE3E3-AF2C-294E-8329-F30B7496F1A2}"/>
              </a:ext>
            </a:extLst>
          </p:cNvPr>
          <p:cNvSpPr/>
          <p:nvPr/>
        </p:nvSpPr>
        <p:spPr>
          <a:xfrm>
            <a:off x="4644008" y="245689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0424549F-F933-5B49-B8C9-B8644CF66BAC}"/>
              </a:ext>
            </a:extLst>
          </p:cNvPr>
          <p:cNvCxnSpPr>
            <a:stCxn id="19" idx="0"/>
            <a:endCxn id="13" idx="1"/>
          </p:cNvCxnSpPr>
          <p:nvPr/>
        </p:nvCxnSpPr>
        <p:spPr>
          <a:xfrm>
            <a:off x="5508104" y="224086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E5011C6-E9AD-7E40-8623-B5D74651D0D0}"/>
              </a:ext>
            </a:extLst>
          </p:cNvPr>
          <p:cNvCxnSpPr>
            <a:cxnSpLocks/>
            <a:stCxn id="20" idx="0"/>
            <a:endCxn id="14" idx="1"/>
          </p:cNvCxnSpPr>
          <p:nvPr/>
        </p:nvCxnSpPr>
        <p:spPr>
          <a:xfrm>
            <a:off x="5508104" y="260090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43C3A9A-9812-5343-872B-583AD43090B4}"/>
              </a:ext>
            </a:extLst>
          </p:cNvPr>
          <p:cNvSpPr/>
          <p:nvPr/>
        </p:nvSpPr>
        <p:spPr>
          <a:xfrm>
            <a:off x="5652120" y="836712"/>
            <a:ext cx="881973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a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21C932C-A9CE-C04B-8E15-BEA73700CE92}"/>
              </a:ext>
            </a:extLst>
          </p:cNvPr>
          <p:cNvSpPr txBox="1"/>
          <p:nvPr/>
        </p:nvSpPr>
        <p:spPr>
          <a:xfrm>
            <a:off x="4355976" y="1412776"/>
            <a:ext cx="4110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ラベル</a:t>
            </a:r>
            <a:r>
              <a:rPr kumimoji="1" lang="en-US" altLang="ja-JP"/>
              <a:t>a</a:t>
            </a:r>
            <a:r>
              <a:rPr kumimoji="1" lang="ja-JP" altLang="en-US"/>
              <a:t>の指す内容が</a:t>
            </a:r>
            <a:r>
              <a:rPr kumimoji="1" lang="en-US" altLang="ja-JP"/>
              <a:t>b</a:t>
            </a:r>
            <a:r>
              <a:rPr kumimoji="1" lang="ja-JP" altLang="en-US"/>
              <a:t>にコピーされる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D7B591AF-617C-374C-9FE1-31476DBEAF5A}"/>
              </a:ext>
            </a:extLst>
          </p:cNvPr>
          <p:cNvSpPr txBox="1"/>
          <p:nvPr/>
        </p:nvSpPr>
        <p:spPr>
          <a:xfrm>
            <a:off x="3419872" y="188640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/>
              <a:t>値のコピー</a:t>
            </a:r>
            <a:endParaRPr kumimoji="1" lang="ja-JP" altLang="en-US" sz="2000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8D837515-454D-F84A-8F67-54C0D7B51167}"/>
              </a:ext>
            </a:extLst>
          </p:cNvPr>
          <p:cNvSpPr/>
          <p:nvPr/>
        </p:nvSpPr>
        <p:spPr>
          <a:xfrm>
            <a:off x="1835696" y="508518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4886DF87-2D7B-8041-A6EF-35DC0AADE439}"/>
              </a:ext>
            </a:extLst>
          </p:cNvPr>
          <p:cNvSpPr/>
          <p:nvPr/>
        </p:nvSpPr>
        <p:spPr>
          <a:xfrm>
            <a:off x="1835696" y="544522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20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86CCED49-A2F5-A94E-B608-A51F3ED0AD0F}"/>
              </a:ext>
            </a:extLst>
          </p:cNvPr>
          <p:cNvSpPr/>
          <p:nvPr/>
        </p:nvSpPr>
        <p:spPr>
          <a:xfrm>
            <a:off x="1835696" y="580526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9" name="1 つの角を切り取った四角形 28">
            <a:extLst>
              <a:ext uri="{FF2B5EF4-FFF2-40B4-BE49-F238E27FC236}">
                <a16:creationId xmlns:a16="http://schemas.microsoft.com/office/drawing/2014/main" id="{19D5B842-0C5E-4140-B288-1410F3227F29}"/>
              </a:ext>
            </a:extLst>
          </p:cNvPr>
          <p:cNvSpPr/>
          <p:nvPr/>
        </p:nvSpPr>
        <p:spPr>
          <a:xfrm>
            <a:off x="683568" y="512118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30" name="1 つの角を切り取った四角形 29">
            <a:extLst>
              <a:ext uri="{FF2B5EF4-FFF2-40B4-BE49-F238E27FC236}">
                <a16:creationId xmlns:a16="http://schemas.microsoft.com/office/drawing/2014/main" id="{FDAC0E38-617C-3840-BA21-279EF9F39120}"/>
              </a:ext>
            </a:extLst>
          </p:cNvPr>
          <p:cNvSpPr/>
          <p:nvPr/>
        </p:nvSpPr>
        <p:spPr>
          <a:xfrm>
            <a:off x="683568" y="548122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D0BF8DAA-099B-9E4B-8CBD-F30591D4D73A}"/>
              </a:ext>
            </a:extLst>
          </p:cNvPr>
          <p:cNvCxnSpPr>
            <a:stCxn id="29" idx="0"/>
            <a:endCxn id="26" idx="1"/>
          </p:cNvCxnSpPr>
          <p:nvPr/>
        </p:nvCxnSpPr>
        <p:spPr>
          <a:xfrm>
            <a:off x="1547664" y="526520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321CECF0-5401-5E40-B012-79D0F548DB03}"/>
              </a:ext>
            </a:extLst>
          </p:cNvPr>
          <p:cNvCxnSpPr>
            <a:cxnSpLocks/>
            <a:stCxn id="30" idx="0"/>
            <a:endCxn id="27" idx="1"/>
          </p:cNvCxnSpPr>
          <p:nvPr/>
        </p:nvCxnSpPr>
        <p:spPr>
          <a:xfrm>
            <a:off x="1547664" y="562524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31FA6CA-2FFC-3147-B089-D6BEBD58218C}"/>
              </a:ext>
            </a:extLst>
          </p:cNvPr>
          <p:cNvSpPr/>
          <p:nvPr/>
        </p:nvSpPr>
        <p:spPr>
          <a:xfrm>
            <a:off x="1691680" y="3861048"/>
            <a:ext cx="1021433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20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B67F2334-DB44-0848-A475-04A793FAF5AC}"/>
              </a:ext>
            </a:extLst>
          </p:cNvPr>
          <p:cNvSpPr txBox="1"/>
          <p:nvPr/>
        </p:nvSpPr>
        <p:spPr>
          <a:xfrm>
            <a:off x="395536" y="4437112"/>
            <a:ext cx="4572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その後</a:t>
            </a:r>
            <a:r>
              <a:rPr kumimoji="1" lang="en-US" altLang="ja-JP"/>
              <a:t>b</a:t>
            </a:r>
            <a:r>
              <a:rPr kumimoji="1" lang="ja-JP" altLang="en-US"/>
              <a:t>を書き換えても</a:t>
            </a:r>
            <a:r>
              <a:rPr kumimoji="1" lang="en-US" altLang="ja-JP"/>
              <a:t>a</a:t>
            </a:r>
            <a:r>
              <a:rPr kumimoji="1" lang="ja-JP" altLang="en-US"/>
              <a:t>は影響を受けない</a:t>
            </a:r>
          </a:p>
        </p:txBody>
      </p:sp>
      <p:sp>
        <p:nvSpPr>
          <p:cNvPr id="35" name="右矢印 34">
            <a:extLst>
              <a:ext uri="{FF2B5EF4-FFF2-40B4-BE49-F238E27FC236}">
                <a16:creationId xmlns:a16="http://schemas.microsoft.com/office/drawing/2014/main" id="{B0245862-AA23-9F4D-B7D9-E6C428B15B2D}"/>
              </a:ext>
            </a:extLst>
          </p:cNvPr>
          <p:cNvSpPr/>
          <p:nvPr/>
        </p:nvSpPr>
        <p:spPr>
          <a:xfrm>
            <a:off x="3851920" y="2348880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右矢印 35">
            <a:extLst>
              <a:ext uri="{FF2B5EF4-FFF2-40B4-BE49-F238E27FC236}">
                <a16:creationId xmlns:a16="http://schemas.microsoft.com/office/drawing/2014/main" id="{53DE387B-81C5-9C47-BD7B-0930234EA7D0}"/>
              </a:ext>
            </a:extLst>
          </p:cNvPr>
          <p:cNvSpPr/>
          <p:nvPr/>
        </p:nvSpPr>
        <p:spPr>
          <a:xfrm rot="8100000">
            <a:off x="3685004" y="380214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3894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7E5168C-6CCC-D24A-AB0B-A9871FF33239}"/>
              </a:ext>
            </a:extLst>
          </p:cNvPr>
          <p:cNvSpPr/>
          <p:nvPr/>
        </p:nvSpPr>
        <p:spPr>
          <a:xfrm>
            <a:off x="1907704" y="227687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E4B4145E-C2B4-7845-99F1-7C1A4B2C62DC}"/>
              </a:ext>
            </a:extLst>
          </p:cNvPr>
          <p:cNvSpPr/>
          <p:nvPr/>
        </p:nvSpPr>
        <p:spPr>
          <a:xfrm>
            <a:off x="1907704" y="263691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BE886BCB-33E2-AC43-8647-7CFDC07EB528}"/>
              </a:ext>
            </a:extLst>
          </p:cNvPr>
          <p:cNvSpPr/>
          <p:nvPr/>
        </p:nvSpPr>
        <p:spPr>
          <a:xfrm>
            <a:off x="1907704" y="299695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4A2DF006-9668-FC4D-9D77-C1AB848359AD}"/>
              </a:ext>
            </a:extLst>
          </p:cNvPr>
          <p:cNvSpPr/>
          <p:nvPr/>
        </p:nvSpPr>
        <p:spPr>
          <a:xfrm>
            <a:off x="1907704" y="33569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6BC817D9-3324-864D-BC67-F99673BCAF5A}"/>
              </a:ext>
            </a:extLst>
          </p:cNvPr>
          <p:cNvSpPr/>
          <p:nvPr/>
        </p:nvSpPr>
        <p:spPr>
          <a:xfrm>
            <a:off x="2051720" y="620688"/>
            <a:ext cx="881973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a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00497BB-2D0F-4044-8F65-4A79E8FE0757}"/>
              </a:ext>
            </a:extLst>
          </p:cNvPr>
          <p:cNvSpPr/>
          <p:nvPr/>
        </p:nvSpPr>
        <p:spPr>
          <a:xfrm>
            <a:off x="1907704" y="15567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2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EB03DFD7-B1DE-1A40-ACF7-F92408F5A419}"/>
              </a:ext>
            </a:extLst>
          </p:cNvPr>
          <p:cNvSpPr/>
          <p:nvPr/>
        </p:nvSpPr>
        <p:spPr>
          <a:xfrm>
            <a:off x="1907704" y="191683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>
                <a:solidFill>
                  <a:srgbClr val="FF0000"/>
                </a:solidFill>
              </a:rPr>
              <a:t>2</a:t>
            </a:r>
            <a:r>
              <a:rPr lang="ja-JP" altLang="en-US" sz="1600">
                <a:solidFill>
                  <a:srgbClr val="FF0000"/>
                </a:solidFill>
              </a:rPr>
              <a:t>番地を見よ</a:t>
            </a:r>
          </a:p>
        </p:txBody>
      </p:sp>
      <p:sp>
        <p:nvSpPr>
          <p:cNvPr id="21" name="1 つの角を切り取った四角形 20">
            <a:extLst>
              <a:ext uri="{FF2B5EF4-FFF2-40B4-BE49-F238E27FC236}">
                <a16:creationId xmlns:a16="http://schemas.microsoft.com/office/drawing/2014/main" id="{3FA3EA3F-5CDC-C445-8CAF-3919488DD08E}"/>
              </a:ext>
            </a:extLst>
          </p:cNvPr>
          <p:cNvSpPr/>
          <p:nvPr/>
        </p:nvSpPr>
        <p:spPr>
          <a:xfrm>
            <a:off x="755576" y="1628800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73213B04-8C65-8B48-8492-A84325FEAD3C}"/>
              </a:ext>
            </a:extLst>
          </p:cNvPr>
          <p:cNvCxnSpPr>
            <a:stCxn id="21" idx="0"/>
          </p:cNvCxnSpPr>
          <p:nvPr/>
        </p:nvCxnSpPr>
        <p:spPr>
          <a:xfrm>
            <a:off x="1619672" y="1772816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554A6CF-4362-6744-B8EB-3BA765E6CC28}"/>
              </a:ext>
            </a:extLst>
          </p:cNvPr>
          <p:cNvSpPr/>
          <p:nvPr/>
        </p:nvSpPr>
        <p:spPr>
          <a:xfrm>
            <a:off x="1907704" y="2276872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4" name="カギ線コネクタ 23">
            <a:extLst>
              <a:ext uri="{FF2B5EF4-FFF2-40B4-BE49-F238E27FC236}">
                <a16:creationId xmlns:a16="http://schemas.microsoft.com/office/drawing/2014/main" id="{26928C6E-B7CD-244D-87B0-0C6CE3B0D4BE}"/>
              </a:ext>
            </a:extLst>
          </p:cNvPr>
          <p:cNvCxnSpPr>
            <a:cxnSpLocks/>
            <a:stCxn id="20" idx="3"/>
            <a:endCxn id="14" idx="3"/>
          </p:cNvCxnSpPr>
          <p:nvPr/>
        </p:nvCxnSpPr>
        <p:spPr>
          <a:xfrm>
            <a:off x="3347864" y="2096852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8A191B4-0379-7F4E-A339-1F8FF37511D5}"/>
              </a:ext>
            </a:extLst>
          </p:cNvPr>
          <p:cNvSpPr txBox="1"/>
          <p:nvPr/>
        </p:nvSpPr>
        <p:spPr>
          <a:xfrm>
            <a:off x="1547664" y="1124744"/>
            <a:ext cx="2066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/>
              <a:t>a</a:t>
            </a:r>
            <a:r>
              <a:rPr lang="ja-JP" altLang="en-US" sz="1400"/>
              <a:t>の内容がコピーされる</a:t>
            </a:r>
            <a:endParaRPr kumimoji="1" lang="ja-JP" altLang="en-US" sz="1400"/>
          </a:p>
        </p:txBody>
      </p:sp>
      <p:sp>
        <p:nvSpPr>
          <p:cNvPr id="26" name="1 つの角を切り取った四角形 25">
            <a:extLst>
              <a:ext uri="{FF2B5EF4-FFF2-40B4-BE49-F238E27FC236}">
                <a16:creationId xmlns:a16="http://schemas.microsoft.com/office/drawing/2014/main" id="{9492A3AA-C550-2F40-8E49-87FDE3FCE6AE}"/>
              </a:ext>
            </a:extLst>
          </p:cNvPr>
          <p:cNvSpPr/>
          <p:nvPr/>
        </p:nvSpPr>
        <p:spPr>
          <a:xfrm>
            <a:off x="755576" y="1988840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B2187880-EE36-504C-B850-A7D70DF03752}"/>
              </a:ext>
            </a:extLst>
          </p:cNvPr>
          <p:cNvCxnSpPr>
            <a:cxnSpLocks/>
          </p:cNvCxnSpPr>
          <p:nvPr/>
        </p:nvCxnSpPr>
        <p:spPr>
          <a:xfrm>
            <a:off x="1619672" y="2132856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カギ線コネクタ 28">
            <a:extLst>
              <a:ext uri="{FF2B5EF4-FFF2-40B4-BE49-F238E27FC236}">
                <a16:creationId xmlns:a16="http://schemas.microsoft.com/office/drawing/2014/main" id="{E0EB93E7-74C5-2A47-9F60-452EE7146D69}"/>
              </a:ext>
            </a:extLst>
          </p:cNvPr>
          <p:cNvCxnSpPr>
            <a:cxnSpLocks/>
            <a:stCxn id="19" idx="3"/>
            <a:endCxn id="14" idx="3"/>
          </p:cNvCxnSpPr>
          <p:nvPr/>
        </p:nvCxnSpPr>
        <p:spPr>
          <a:xfrm>
            <a:off x="3347864" y="1736812"/>
            <a:ext cx="12700" cy="720080"/>
          </a:xfrm>
          <a:prstGeom prst="bentConnector3">
            <a:avLst>
              <a:gd name="adj1" fmla="val 316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749C5762-877F-8946-92FB-2BF6ABA9C201}"/>
              </a:ext>
            </a:extLst>
          </p:cNvPr>
          <p:cNvSpPr/>
          <p:nvPr/>
        </p:nvSpPr>
        <p:spPr>
          <a:xfrm>
            <a:off x="5940152" y="242088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0D2632A3-A11A-0F43-AC40-E37605A1A340}"/>
              </a:ext>
            </a:extLst>
          </p:cNvPr>
          <p:cNvSpPr/>
          <p:nvPr/>
        </p:nvSpPr>
        <p:spPr>
          <a:xfrm>
            <a:off x="5940152" y="278092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4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8A51BBE9-A290-9D46-B2D7-2EBC37303F0E}"/>
              </a:ext>
            </a:extLst>
          </p:cNvPr>
          <p:cNvSpPr/>
          <p:nvPr/>
        </p:nvSpPr>
        <p:spPr>
          <a:xfrm>
            <a:off x="5940152" y="314096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D12FB8B-CD72-FF40-89A7-B2CB4E71CD26}"/>
              </a:ext>
            </a:extLst>
          </p:cNvPr>
          <p:cNvSpPr/>
          <p:nvPr/>
        </p:nvSpPr>
        <p:spPr>
          <a:xfrm>
            <a:off x="5940152" y="350100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A4CA71E4-94F7-5D48-A731-E5E0010BD3DB}"/>
              </a:ext>
            </a:extLst>
          </p:cNvPr>
          <p:cNvSpPr/>
          <p:nvPr/>
        </p:nvSpPr>
        <p:spPr>
          <a:xfrm>
            <a:off x="5724128" y="620688"/>
            <a:ext cx="1300356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b[1] = 4</a:t>
            </a: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C490484A-F381-9B46-B1E3-24A5EDDF366E}"/>
              </a:ext>
            </a:extLst>
          </p:cNvPr>
          <p:cNvSpPr/>
          <p:nvPr/>
        </p:nvSpPr>
        <p:spPr>
          <a:xfrm>
            <a:off x="5940152" y="170080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2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A25DD6D2-06C3-4C47-B7D4-053C7C7646FD}"/>
              </a:ext>
            </a:extLst>
          </p:cNvPr>
          <p:cNvSpPr/>
          <p:nvPr/>
        </p:nvSpPr>
        <p:spPr>
          <a:xfrm>
            <a:off x="5940152" y="206084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>
                <a:solidFill>
                  <a:schemeClr val="tx1"/>
                </a:solidFill>
              </a:rPr>
              <a:t>2</a:t>
            </a:r>
            <a:r>
              <a:rPr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69" name="1 つの角を切り取った四角形 68">
            <a:extLst>
              <a:ext uri="{FF2B5EF4-FFF2-40B4-BE49-F238E27FC236}">
                <a16:creationId xmlns:a16="http://schemas.microsoft.com/office/drawing/2014/main" id="{5B23C139-5943-224E-8650-A71A8C0A710B}"/>
              </a:ext>
            </a:extLst>
          </p:cNvPr>
          <p:cNvSpPr/>
          <p:nvPr/>
        </p:nvSpPr>
        <p:spPr>
          <a:xfrm>
            <a:off x="4788024" y="1772816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81D7610C-BE27-124C-B6F5-54B8E9543405}"/>
              </a:ext>
            </a:extLst>
          </p:cNvPr>
          <p:cNvCxnSpPr>
            <a:stCxn id="69" idx="0"/>
          </p:cNvCxnSpPr>
          <p:nvPr/>
        </p:nvCxnSpPr>
        <p:spPr>
          <a:xfrm>
            <a:off x="5652120" y="1916832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6DD8CD35-8E71-9547-B9EA-668C9AE47F6B}"/>
              </a:ext>
            </a:extLst>
          </p:cNvPr>
          <p:cNvSpPr/>
          <p:nvPr/>
        </p:nvSpPr>
        <p:spPr>
          <a:xfrm>
            <a:off x="5940152" y="2420888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2" name="カギ線コネクタ 71">
            <a:extLst>
              <a:ext uri="{FF2B5EF4-FFF2-40B4-BE49-F238E27FC236}">
                <a16:creationId xmlns:a16="http://schemas.microsoft.com/office/drawing/2014/main" id="{994DF486-6FA5-9243-9117-85B3CF9433D1}"/>
              </a:ext>
            </a:extLst>
          </p:cNvPr>
          <p:cNvCxnSpPr>
            <a:cxnSpLocks/>
            <a:stCxn id="68" idx="3"/>
            <a:endCxn id="62" idx="3"/>
          </p:cNvCxnSpPr>
          <p:nvPr/>
        </p:nvCxnSpPr>
        <p:spPr>
          <a:xfrm>
            <a:off x="7380312" y="2240868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7EDA2915-85F4-804E-8814-4BB378A75E2E}"/>
              </a:ext>
            </a:extLst>
          </p:cNvPr>
          <p:cNvSpPr txBox="1"/>
          <p:nvPr/>
        </p:nvSpPr>
        <p:spPr>
          <a:xfrm>
            <a:off x="5508104" y="1124744"/>
            <a:ext cx="2074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/>
              <a:t>b</a:t>
            </a:r>
            <a:r>
              <a:rPr lang="ja-JP" altLang="en-US" sz="1400"/>
              <a:t>の指す先を書き換える</a:t>
            </a:r>
            <a:endParaRPr kumimoji="1" lang="ja-JP" altLang="en-US" sz="1400"/>
          </a:p>
        </p:txBody>
      </p:sp>
      <p:sp>
        <p:nvSpPr>
          <p:cNvPr id="74" name="1 つの角を切り取った四角形 73">
            <a:extLst>
              <a:ext uri="{FF2B5EF4-FFF2-40B4-BE49-F238E27FC236}">
                <a16:creationId xmlns:a16="http://schemas.microsoft.com/office/drawing/2014/main" id="{D2E740C5-FA82-A048-A1A4-E6BCB642763A}"/>
              </a:ext>
            </a:extLst>
          </p:cNvPr>
          <p:cNvSpPr/>
          <p:nvPr/>
        </p:nvSpPr>
        <p:spPr>
          <a:xfrm>
            <a:off x="4788024" y="2132856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A4BB9540-AB81-654D-8012-3050C9B9A72C}"/>
              </a:ext>
            </a:extLst>
          </p:cNvPr>
          <p:cNvCxnSpPr>
            <a:cxnSpLocks/>
          </p:cNvCxnSpPr>
          <p:nvPr/>
        </p:nvCxnSpPr>
        <p:spPr>
          <a:xfrm>
            <a:off x="5652120" y="2276872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カギ線コネクタ 80">
            <a:extLst>
              <a:ext uri="{FF2B5EF4-FFF2-40B4-BE49-F238E27FC236}">
                <a16:creationId xmlns:a16="http://schemas.microsoft.com/office/drawing/2014/main" id="{3A424C84-8792-8849-A0D1-E759BFBBFB21}"/>
              </a:ext>
            </a:extLst>
          </p:cNvPr>
          <p:cNvCxnSpPr>
            <a:cxnSpLocks/>
          </p:cNvCxnSpPr>
          <p:nvPr/>
        </p:nvCxnSpPr>
        <p:spPr>
          <a:xfrm rot="10800000" flipV="1">
            <a:off x="5940152" y="2564904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6C13AFA6-FDF4-B841-A901-A1024F9E4447}"/>
              </a:ext>
            </a:extLst>
          </p:cNvPr>
          <p:cNvSpPr/>
          <p:nvPr/>
        </p:nvSpPr>
        <p:spPr>
          <a:xfrm>
            <a:off x="1619672" y="4005064"/>
            <a:ext cx="171874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a[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" altLang="ja-JP" b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=&gt; 4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69412278-6A9B-4449-88C3-DE8818F51526}"/>
              </a:ext>
            </a:extLst>
          </p:cNvPr>
          <p:cNvSpPr/>
          <p:nvPr/>
        </p:nvSpPr>
        <p:spPr>
          <a:xfrm>
            <a:off x="1979712" y="5229200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DBBD98B9-E5F8-964C-AAB4-4C04DD3AF8C5}"/>
              </a:ext>
            </a:extLst>
          </p:cNvPr>
          <p:cNvSpPr/>
          <p:nvPr/>
        </p:nvSpPr>
        <p:spPr>
          <a:xfrm>
            <a:off x="1979712" y="5589240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4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BE8D00EF-4C27-2E4E-B458-4405D2DA4F88}"/>
              </a:ext>
            </a:extLst>
          </p:cNvPr>
          <p:cNvSpPr/>
          <p:nvPr/>
        </p:nvSpPr>
        <p:spPr>
          <a:xfrm>
            <a:off x="1979712" y="5949280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ECC00AD3-C8DE-7846-A1EC-F67E0B2B3CE6}"/>
              </a:ext>
            </a:extLst>
          </p:cNvPr>
          <p:cNvSpPr/>
          <p:nvPr/>
        </p:nvSpPr>
        <p:spPr>
          <a:xfrm>
            <a:off x="1979712" y="6309320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860BEF53-ED5B-274E-BE72-106BB74E5DBA}"/>
              </a:ext>
            </a:extLst>
          </p:cNvPr>
          <p:cNvSpPr/>
          <p:nvPr/>
        </p:nvSpPr>
        <p:spPr>
          <a:xfrm>
            <a:off x="1979712" y="4509120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2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7BE97CA6-22B7-4E45-8990-2AB513A9F58A}"/>
              </a:ext>
            </a:extLst>
          </p:cNvPr>
          <p:cNvSpPr/>
          <p:nvPr/>
        </p:nvSpPr>
        <p:spPr>
          <a:xfrm>
            <a:off x="1979712" y="4869160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>
                <a:solidFill>
                  <a:schemeClr val="tx1"/>
                </a:solidFill>
              </a:rPr>
              <a:t>2</a:t>
            </a:r>
            <a:r>
              <a:rPr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89" name="1 つの角を切り取った四角形 88">
            <a:extLst>
              <a:ext uri="{FF2B5EF4-FFF2-40B4-BE49-F238E27FC236}">
                <a16:creationId xmlns:a16="http://schemas.microsoft.com/office/drawing/2014/main" id="{D99F2BCF-4933-A441-91B3-03059DC0FBF7}"/>
              </a:ext>
            </a:extLst>
          </p:cNvPr>
          <p:cNvSpPr/>
          <p:nvPr/>
        </p:nvSpPr>
        <p:spPr>
          <a:xfrm>
            <a:off x="827584" y="458112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90" name="直線矢印コネクタ 89">
            <a:extLst>
              <a:ext uri="{FF2B5EF4-FFF2-40B4-BE49-F238E27FC236}">
                <a16:creationId xmlns:a16="http://schemas.microsoft.com/office/drawing/2014/main" id="{17BA8001-D2A3-6B48-92D1-EF6AB305617D}"/>
              </a:ext>
            </a:extLst>
          </p:cNvPr>
          <p:cNvCxnSpPr>
            <a:stCxn id="89" idx="0"/>
          </p:cNvCxnSpPr>
          <p:nvPr/>
        </p:nvCxnSpPr>
        <p:spPr>
          <a:xfrm>
            <a:off x="1691680" y="472514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85CA9B64-014D-9A4A-85E7-6E0524EF75FF}"/>
              </a:ext>
            </a:extLst>
          </p:cNvPr>
          <p:cNvSpPr/>
          <p:nvPr/>
        </p:nvSpPr>
        <p:spPr>
          <a:xfrm>
            <a:off x="1979712" y="5229200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2" name="カギ線コネクタ 91">
            <a:extLst>
              <a:ext uri="{FF2B5EF4-FFF2-40B4-BE49-F238E27FC236}">
                <a16:creationId xmlns:a16="http://schemas.microsoft.com/office/drawing/2014/main" id="{401CAE1E-1A17-A24D-9058-11360C3696F2}"/>
              </a:ext>
            </a:extLst>
          </p:cNvPr>
          <p:cNvCxnSpPr>
            <a:cxnSpLocks/>
            <a:stCxn id="87" idx="3"/>
            <a:endCxn id="83" idx="3"/>
          </p:cNvCxnSpPr>
          <p:nvPr/>
        </p:nvCxnSpPr>
        <p:spPr>
          <a:xfrm>
            <a:off x="3419872" y="4689140"/>
            <a:ext cx="12700" cy="72008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1 つの角を切り取った四角形 92">
            <a:extLst>
              <a:ext uri="{FF2B5EF4-FFF2-40B4-BE49-F238E27FC236}">
                <a16:creationId xmlns:a16="http://schemas.microsoft.com/office/drawing/2014/main" id="{0FE4AE8F-48EC-A343-8EAC-7EEEE42B1287}"/>
              </a:ext>
            </a:extLst>
          </p:cNvPr>
          <p:cNvSpPr/>
          <p:nvPr/>
        </p:nvSpPr>
        <p:spPr>
          <a:xfrm>
            <a:off x="827584" y="494116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50E6FEAD-1E75-8641-A25A-60B3C836D318}"/>
              </a:ext>
            </a:extLst>
          </p:cNvPr>
          <p:cNvCxnSpPr>
            <a:cxnSpLocks/>
          </p:cNvCxnSpPr>
          <p:nvPr/>
        </p:nvCxnSpPr>
        <p:spPr>
          <a:xfrm>
            <a:off x="1691680" y="508518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カギ線コネクタ 94">
            <a:extLst>
              <a:ext uri="{FF2B5EF4-FFF2-40B4-BE49-F238E27FC236}">
                <a16:creationId xmlns:a16="http://schemas.microsoft.com/office/drawing/2014/main" id="{5FA6A33A-0D9D-8246-998F-0F73D0C3E8D3}"/>
              </a:ext>
            </a:extLst>
          </p:cNvPr>
          <p:cNvCxnSpPr>
            <a:cxnSpLocks/>
          </p:cNvCxnSpPr>
          <p:nvPr/>
        </p:nvCxnSpPr>
        <p:spPr>
          <a:xfrm rot="10800000" flipV="1">
            <a:off x="1979712" y="5373216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右矢印 101">
            <a:extLst>
              <a:ext uri="{FF2B5EF4-FFF2-40B4-BE49-F238E27FC236}">
                <a16:creationId xmlns:a16="http://schemas.microsoft.com/office/drawing/2014/main" id="{A58929C2-DC29-B34C-A17D-B3DE89DF1C25}"/>
              </a:ext>
            </a:extLst>
          </p:cNvPr>
          <p:cNvSpPr/>
          <p:nvPr/>
        </p:nvSpPr>
        <p:spPr>
          <a:xfrm>
            <a:off x="4139952" y="1988840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3" name="右矢印 102">
            <a:extLst>
              <a:ext uri="{FF2B5EF4-FFF2-40B4-BE49-F238E27FC236}">
                <a16:creationId xmlns:a16="http://schemas.microsoft.com/office/drawing/2014/main" id="{CF75EB06-5F26-BA47-909E-E356CEBA1412}"/>
              </a:ext>
            </a:extLst>
          </p:cNvPr>
          <p:cNvSpPr/>
          <p:nvPr/>
        </p:nvSpPr>
        <p:spPr>
          <a:xfrm rot="8100000">
            <a:off x="4189060" y="3658128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D59D095F-9EED-2A43-BCDD-000DFECEB31C}"/>
              </a:ext>
            </a:extLst>
          </p:cNvPr>
          <p:cNvSpPr txBox="1"/>
          <p:nvPr/>
        </p:nvSpPr>
        <p:spPr>
          <a:xfrm>
            <a:off x="4067944" y="4509120"/>
            <a:ext cx="42194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この時、</a:t>
            </a:r>
            <a:r>
              <a:rPr kumimoji="1" lang="en-US" altLang="ja-JP"/>
              <a:t>a</a:t>
            </a:r>
            <a:r>
              <a:rPr kumimoji="1" lang="ja-JP" altLang="en-US"/>
              <a:t>の指す先も書き換わっている</a:t>
            </a:r>
            <a:endParaRPr kumimoji="1" lang="en-US" altLang="ja-JP"/>
          </a:p>
          <a:p>
            <a:r>
              <a:rPr lang="en-US" altLang="ja-JP"/>
              <a:t>(</a:t>
            </a:r>
            <a:r>
              <a:rPr lang="ja-JP" altLang="en-US"/>
              <a:t>同じリストを共有しているから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8F3C7562-54C0-744D-AC29-122E8DF8BC63}"/>
              </a:ext>
            </a:extLst>
          </p:cNvPr>
          <p:cNvSpPr txBox="1"/>
          <p:nvPr/>
        </p:nvSpPr>
        <p:spPr>
          <a:xfrm>
            <a:off x="3419872" y="11663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/>
              <a:t>リストのコピー</a:t>
            </a:r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1838370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コードブロックとは</a:t>
            </a:r>
            <a:r>
              <a:rPr lang="en-US" altLang="ja-JP" dirty="0"/>
              <a:t>(1/2)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38540" y="755374"/>
            <a:ext cx="68752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プログラムは、いくつかの文</a:t>
            </a:r>
            <a:r>
              <a:rPr lang="en-US" altLang="ja-JP" sz="2400" dirty="0"/>
              <a:t>(statement)</a:t>
            </a:r>
            <a:r>
              <a:rPr lang="ja-JP" altLang="en-US" sz="2400" dirty="0" err="1"/>
              <a:t>で</a:t>
            </a:r>
            <a:r>
              <a:rPr lang="ja-JP" altLang="en-US" sz="2400" dirty="0"/>
              <a:t>できている</a:t>
            </a:r>
            <a:endParaRPr lang="en-US" altLang="ja-JP" sz="2400" dirty="0"/>
          </a:p>
          <a:p>
            <a:r>
              <a:rPr lang="ja-JP" altLang="en-US" sz="2400" dirty="0"/>
              <a:t>文の意味上の</a:t>
            </a:r>
            <a:r>
              <a:rPr kumimoji="1" lang="ja-JP" altLang="en-US" sz="2400" dirty="0"/>
              <a:t>まとまりをブロック</a:t>
            </a:r>
            <a:r>
              <a:rPr kumimoji="1" lang="en-US" altLang="ja-JP" sz="2400" dirty="0"/>
              <a:t>(block)</a:t>
            </a:r>
            <a:r>
              <a:rPr kumimoji="1" lang="ja-JP" altLang="en-US" sz="2400" dirty="0"/>
              <a:t>と呼ぶ</a:t>
            </a:r>
          </a:p>
        </p:txBody>
      </p:sp>
      <p:sp>
        <p:nvSpPr>
          <p:cNvPr id="7" name="角丸四角形 6"/>
          <p:cNvSpPr/>
          <p:nvPr/>
        </p:nvSpPr>
        <p:spPr>
          <a:xfrm>
            <a:off x="1692023" y="2191736"/>
            <a:ext cx="1649896" cy="522372"/>
          </a:xfrm>
          <a:prstGeom prst="round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400" dirty="0"/>
              <a:t>a&gt;0</a:t>
            </a:r>
            <a:r>
              <a:rPr lang="ja-JP" altLang="en-US" sz="2400" dirty="0"/>
              <a:t>か？</a:t>
            </a:r>
            <a:endParaRPr kumimoji="1" lang="ja-JP" altLang="en-US" sz="2400" dirty="0"/>
          </a:p>
        </p:txBody>
      </p:sp>
      <p:cxnSp>
        <p:nvCxnSpPr>
          <p:cNvPr id="9" name="直線矢印コネクタ 8"/>
          <p:cNvCxnSpPr>
            <a:stCxn id="7" idx="3"/>
            <a:endCxn id="12" idx="1"/>
          </p:cNvCxnSpPr>
          <p:nvPr/>
        </p:nvCxnSpPr>
        <p:spPr>
          <a:xfrm flipV="1">
            <a:off x="3341919" y="2095620"/>
            <a:ext cx="1083365" cy="357302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/>
          <p:cNvCxnSpPr>
            <a:stCxn id="7" idx="3"/>
            <a:endCxn id="13" idx="1"/>
          </p:cNvCxnSpPr>
          <p:nvPr/>
        </p:nvCxnSpPr>
        <p:spPr>
          <a:xfrm>
            <a:off x="3341919" y="2452922"/>
            <a:ext cx="1083365" cy="422687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角丸四角形 11"/>
          <p:cNvSpPr/>
          <p:nvPr/>
        </p:nvSpPr>
        <p:spPr>
          <a:xfrm>
            <a:off x="4425284" y="1840231"/>
            <a:ext cx="2683565" cy="510778"/>
          </a:xfrm>
          <a:prstGeom prst="round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2400" dirty="0"/>
              <a:t>Yes</a:t>
            </a:r>
            <a:r>
              <a:rPr kumimoji="1" lang="ja-JP" altLang="en-US" sz="2400" dirty="0"/>
              <a:t>と表示</a:t>
            </a:r>
          </a:p>
        </p:txBody>
      </p:sp>
      <p:sp>
        <p:nvSpPr>
          <p:cNvPr id="13" name="角丸四角形 12"/>
          <p:cNvSpPr/>
          <p:nvPr/>
        </p:nvSpPr>
        <p:spPr>
          <a:xfrm>
            <a:off x="4425284" y="2620220"/>
            <a:ext cx="2683565" cy="510778"/>
          </a:xfrm>
          <a:prstGeom prst="roundRect">
            <a:avLst/>
          </a:prstGeom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2400" dirty="0"/>
              <a:t>No</a:t>
            </a:r>
            <a:r>
              <a:rPr lang="ja-JP" altLang="en-US" sz="2400" dirty="0"/>
              <a:t>と表示</a:t>
            </a:r>
            <a:endParaRPr lang="en-US" altLang="ja-JP" sz="2400" dirty="0"/>
          </a:p>
        </p:txBody>
      </p:sp>
      <p:sp>
        <p:nvSpPr>
          <p:cNvPr id="19" name="正方形/長方形 18"/>
          <p:cNvSpPr/>
          <p:nvPr/>
        </p:nvSpPr>
        <p:spPr>
          <a:xfrm>
            <a:off x="238540" y="4605412"/>
            <a:ext cx="2305878" cy="19389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24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 (a&gt;0){</a:t>
            </a:r>
          </a:p>
          <a:p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puts("Yes");</a:t>
            </a:r>
          </a:p>
          <a:p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}else{</a:t>
            </a:r>
          </a:p>
          <a:p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puts("No");</a:t>
            </a:r>
          </a:p>
          <a:p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ja-JP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0" name="正方形/長方形 19"/>
          <p:cNvSpPr/>
          <p:nvPr/>
        </p:nvSpPr>
        <p:spPr>
          <a:xfrm>
            <a:off x="2966829" y="4605412"/>
            <a:ext cx="2663687" cy="19389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24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 a &gt; </a:t>
            </a:r>
            <a:r>
              <a:rPr lang="en-US" altLang="ja-JP" sz="24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ja-JP" sz="2400" dirty="0">
                <a:solidFill>
                  <a:srgbClr val="C586C0"/>
                </a:solidFill>
                <a:latin typeface="Consolas" panose="020B0609020204030204" pitchFamily="49" charset="0"/>
              </a:rPr>
              <a:t>then</a:t>
            </a:r>
            <a:endParaRPr lang="en-US" altLang="ja-JP" sz="2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ja-JP" sz="2400" dirty="0">
                <a:solidFill>
                  <a:srgbClr val="DCDCAA"/>
                </a:solidFill>
                <a:latin typeface="Consolas" panose="020B0609020204030204" pitchFamily="49" charset="0"/>
              </a:rPr>
              <a:t>puts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ja-JP" sz="2400" dirty="0">
                <a:solidFill>
                  <a:srgbClr val="CE9178"/>
                </a:solidFill>
                <a:latin typeface="Consolas" panose="020B0609020204030204" pitchFamily="49" charset="0"/>
              </a:rPr>
              <a:t>"Yes"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ja-JP" sz="24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endParaRPr lang="en-US" altLang="ja-JP" sz="2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ja-JP" sz="2400" dirty="0">
                <a:solidFill>
                  <a:srgbClr val="DCDCAA"/>
                </a:solidFill>
                <a:latin typeface="Consolas" panose="020B0609020204030204" pitchFamily="49" charset="0"/>
              </a:rPr>
              <a:t>puts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ja-JP" sz="2400" dirty="0">
                <a:solidFill>
                  <a:srgbClr val="CE9178"/>
                </a:solidFill>
                <a:latin typeface="Consolas" panose="020B0609020204030204" pitchFamily="49" charset="0"/>
              </a:rPr>
              <a:t>"No"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ja-JP" sz="2400" dirty="0">
                <a:solidFill>
                  <a:srgbClr val="C586C0"/>
                </a:solidFill>
                <a:latin typeface="Consolas" panose="020B0609020204030204" pitchFamily="49" charset="0"/>
              </a:rPr>
              <a:t>end</a:t>
            </a:r>
            <a:endParaRPr lang="en-US" altLang="ja-JP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1" name="正方形/長方形 20"/>
          <p:cNvSpPr/>
          <p:nvPr/>
        </p:nvSpPr>
        <p:spPr>
          <a:xfrm>
            <a:off x="6062869" y="4605412"/>
            <a:ext cx="2922104" cy="156966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24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 a &gt; </a:t>
            </a:r>
            <a:r>
              <a:rPr lang="en-US" altLang="ja-JP" sz="24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2400" dirty="0">
                <a:solidFill>
                  <a:srgbClr val="DCDCAA"/>
                </a:solidFill>
                <a:latin typeface="Consolas" panose="020B0609020204030204" pitchFamily="49" charset="0"/>
              </a:rPr>
              <a:t>  print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ja-JP" sz="2400" dirty="0">
                <a:solidFill>
                  <a:srgbClr val="CE9178"/>
                </a:solidFill>
                <a:latin typeface="Consolas" panose="020B0609020204030204" pitchFamily="49" charset="0"/>
              </a:rPr>
              <a:t>"Yes"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ja-JP" sz="24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2400" dirty="0">
                <a:solidFill>
                  <a:srgbClr val="DCDCAA"/>
                </a:solidFill>
                <a:latin typeface="Consolas" panose="020B0609020204030204" pitchFamily="49" charset="0"/>
              </a:rPr>
              <a:t>  print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ja-JP" sz="2400" dirty="0">
                <a:solidFill>
                  <a:srgbClr val="CE9178"/>
                </a:solidFill>
                <a:latin typeface="Consolas" panose="020B0609020204030204" pitchFamily="49" charset="0"/>
              </a:rPr>
              <a:t>"No"</a:t>
            </a:r>
            <a:r>
              <a:rPr lang="en-US" altLang="ja-JP" sz="2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US" altLang="ja-JP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304999" y="3568316"/>
            <a:ext cx="18020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C</a:t>
            </a:r>
            <a:r>
              <a:rPr kumimoji="1" lang="ja-JP" altLang="en-US" sz="2400" dirty="0"/>
              <a:t>言語</a:t>
            </a:r>
            <a:endParaRPr kumimoji="1" lang="en-US" altLang="ja-JP" sz="2400" dirty="0"/>
          </a:p>
          <a:p>
            <a:r>
              <a:rPr lang="ja-JP" altLang="en-US" sz="2400" dirty="0"/>
              <a:t>カッコで表現</a:t>
            </a:r>
            <a:endParaRPr kumimoji="1" lang="ja-JP" altLang="en-US" sz="24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2966829" y="3568315"/>
            <a:ext cx="2510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Ruby</a:t>
            </a:r>
          </a:p>
          <a:p>
            <a:r>
              <a:rPr lang="ja-JP" altLang="en-US" sz="2400" dirty="0"/>
              <a:t>キーワードで表現</a:t>
            </a:r>
            <a:endParaRPr kumimoji="1" lang="ja-JP" altLang="en-US" sz="2400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6140725" y="3568314"/>
            <a:ext cx="23599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solidFill>
                  <a:srgbClr val="FF0000"/>
                </a:solidFill>
              </a:rPr>
              <a:t>Python</a:t>
            </a:r>
          </a:p>
          <a:p>
            <a:r>
              <a:rPr lang="ja-JP" altLang="en-US" sz="2400" dirty="0">
                <a:solidFill>
                  <a:srgbClr val="FF0000"/>
                </a:solidFill>
              </a:rPr>
              <a:t>インデントで表現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165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971579" y="2445726"/>
            <a:ext cx="6907696" cy="27730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コードブロックとは</a:t>
            </a:r>
            <a:r>
              <a:rPr kumimoji="1" lang="en-US" altLang="ja-JP" dirty="0"/>
              <a:t>(2/2)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1826345" y="2924027"/>
            <a:ext cx="1749286" cy="3267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7" name="正方形/長方形 6"/>
          <p:cNvSpPr/>
          <p:nvPr/>
        </p:nvSpPr>
        <p:spPr>
          <a:xfrm>
            <a:off x="1826344" y="3729097"/>
            <a:ext cx="2246243" cy="4559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400" dirty="0"/>
          </a:p>
        </p:txBody>
      </p:sp>
      <p:sp>
        <p:nvSpPr>
          <p:cNvPr id="3" name="正方形/長方形 2"/>
          <p:cNvSpPr/>
          <p:nvPr/>
        </p:nvSpPr>
        <p:spPr>
          <a:xfrm>
            <a:off x="236080" y="1967425"/>
            <a:ext cx="776246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800" dirty="0" err="1">
                <a:latin typeface="Consolas" panose="020B0609020204030204" pitchFamily="49" charset="0"/>
              </a:rPr>
              <a:t>def</a:t>
            </a:r>
            <a:r>
              <a:rPr lang="en-US" altLang="ja-JP" sz="2800" dirty="0">
                <a:latin typeface="Consolas" panose="020B0609020204030204" pitchFamily="49" charset="0"/>
              </a:rPr>
              <a:t> fib (k, h):</a:t>
            </a:r>
          </a:p>
          <a:p>
            <a:r>
              <a:rPr lang="en-US" altLang="ja-JP" sz="2800" dirty="0">
                <a:latin typeface="Consolas" panose="020B0609020204030204" pitchFamily="49" charset="0"/>
              </a:rPr>
              <a:t>    </a:t>
            </a:r>
            <a:r>
              <a:rPr lang="en-US" altLang="ja-JP" sz="2800" dirty="0">
                <a:solidFill>
                  <a:srgbClr val="0070C0"/>
                </a:solidFill>
                <a:latin typeface="Consolas" panose="020B0609020204030204" pitchFamily="49" charset="0"/>
              </a:rPr>
              <a:t>if k in (0, 1):</a:t>
            </a:r>
          </a:p>
          <a:p>
            <a:r>
              <a:rPr lang="en-US" altLang="ja-JP" sz="2800" dirty="0">
                <a:latin typeface="Consolas" panose="020B0609020204030204" pitchFamily="49" charset="0"/>
              </a:rPr>
              <a:t>        </a:t>
            </a:r>
            <a:r>
              <a:rPr lang="en-US" altLang="ja-JP" sz="2800" dirty="0">
                <a:solidFill>
                  <a:srgbClr val="FF0000"/>
                </a:solidFill>
                <a:latin typeface="Consolas" panose="020B0609020204030204" pitchFamily="49" charset="0"/>
              </a:rPr>
              <a:t>return k</a:t>
            </a:r>
          </a:p>
          <a:p>
            <a:r>
              <a:rPr lang="en-US" altLang="ja-JP" sz="2800" dirty="0">
                <a:latin typeface="Consolas" panose="020B0609020204030204" pitchFamily="49" charset="0"/>
              </a:rPr>
              <a:t>    </a:t>
            </a:r>
            <a:r>
              <a:rPr lang="en-US" altLang="ja-JP" sz="2800" dirty="0">
                <a:solidFill>
                  <a:srgbClr val="0070C0"/>
                </a:solidFill>
                <a:latin typeface="Consolas" panose="020B0609020204030204" pitchFamily="49" charset="0"/>
              </a:rPr>
              <a:t>if k in h:</a:t>
            </a:r>
          </a:p>
          <a:p>
            <a:r>
              <a:rPr lang="en-US" altLang="ja-JP" sz="2800" dirty="0">
                <a:latin typeface="Consolas" panose="020B0609020204030204" pitchFamily="49" charset="0"/>
              </a:rPr>
              <a:t>        </a:t>
            </a:r>
            <a:r>
              <a:rPr lang="en-US" altLang="ja-JP" sz="2800" dirty="0">
                <a:solidFill>
                  <a:srgbClr val="FF0000"/>
                </a:solidFill>
                <a:latin typeface="Consolas" panose="020B0609020204030204" pitchFamily="49" charset="0"/>
              </a:rPr>
              <a:t>return h[k]</a:t>
            </a:r>
          </a:p>
          <a:p>
            <a:r>
              <a:rPr lang="en-US" altLang="ja-JP" sz="2800" dirty="0">
                <a:latin typeface="Consolas" panose="020B0609020204030204" pitchFamily="49" charset="0"/>
              </a:rPr>
              <a:t>    </a:t>
            </a:r>
            <a:r>
              <a:rPr lang="en-US" altLang="ja-JP" sz="2800" dirty="0">
                <a:solidFill>
                  <a:srgbClr val="0070C0"/>
                </a:solidFill>
                <a:latin typeface="Consolas" panose="020B0609020204030204" pitchFamily="49" charset="0"/>
              </a:rPr>
              <a:t>h[k] = fib(k-1, h) + fib(k-2, h)</a:t>
            </a:r>
          </a:p>
          <a:p>
            <a:r>
              <a:rPr lang="en-US" altLang="ja-JP" sz="2800" dirty="0">
                <a:solidFill>
                  <a:srgbClr val="0070C0"/>
                </a:solidFill>
                <a:latin typeface="Consolas" panose="020B0609020204030204" pitchFamily="49" charset="0"/>
              </a:rPr>
              <a:t>    return h[k]</a:t>
            </a:r>
            <a:endParaRPr lang="en-US" altLang="ja-JP" sz="2800" b="0" dirty="0">
              <a:solidFill>
                <a:srgbClr val="0070C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 flipH="1">
            <a:off x="532735" y="705678"/>
            <a:ext cx="6633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Python</a:t>
            </a:r>
            <a:r>
              <a:rPr kumimoji="1" lang="ja-JP" altLang="en-US" sz="2400" dirty="0"/>
              <a:t>は、コードブロックをインデントで表現する</a:t>
            </a:r>
            <a:r>
              <a:rPr kumimoji="1" lang="en-US" altLang="ja-JP" sz="2400" dirty="0"/>
              <a:t>(</a:t>
            </a:r>
            <a:r>
              <a:rPr kumimoji="1" lang="ja-JP" altLang="en-US" sz="2400" dirty="0"/>
              <a:t>オフサイドルール</a:t>
            </a:r>
            <a:r>
              <a:rPr kumimoji="1" lang="en-US" altLang="ja-JP" sz="2400" dirty="0"/>
              <a:t>)</a:t>
            </a:r>
            <a:endParaRPr kumimoji="1" lang="ja-JP" altLang="en-US" sz="2400" dirty="0"/>
          </a:p>
        </p:txBody>
      </p:sp>
      <p:cxnSp>
        <p:nvCxnSpPr>
          <p:cNvPr id="11" name="直線矢印コネクタ 10"/>
          <p:cNvCxnSpPr/>
          <p:nvPr/>
        </p:nvCxnSpPr>
        <p:spPr>
          <a:xfrm>
            <a:off x="4668936" y="2077979"/>
            <a:ext cx="0" cy="68580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/>
          <p:cNvSpPr txBox="1"/>
          <p:nvPr/>
        </p:nvSpPr>
        <p:spPr>
          <a:xfrm>
            <a:off x="3645205" y="1616314"/>
            <a:ext cx="2678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関数が作るブロック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202643" y="2851309"/>
            <a:ext cx="2552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if</a:t>
            </a:r>
            <a:r>
              <a:rPr kumimoji="1" lang="ja-JP" altLang="en-US" sz="2400" dirty="0"/>
              <a:t>文が作るブロック</a:t>
            </a:r>
          </a:p>
        </p:txBody>
      </p:sp>
      <p:cxnSp>
        <p:nvCxnSpPr>
          <p:cNvPr id="16" name="直線矢印コネクタ 15"/>
          <p:cNvCxnSpPr/>
          <p:nvPr/>
        </p:nvCxnSpPr>
        <p:spPr>
          <a:xfrm flipH="1">
            <a:off x="3575631" y="3087412"/>
            <a:ext cx="2594113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07AF2D9-C739-E44D-AE9F-7C823F77555B}"/>
              </a:ext>
            </a:extLst>
          </p:cNvPr>
          <p:cNvSpPr txBox="1"/>
          <p:nvPr/>
        </p:nvSpPr>
        <p:spPr>
          <a:xfrm>
            <a:off x="311972" y="5637007"/>
            <a:ext cx="8295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他の多くの言語では、インデントは無視される</a:t>
            </a:r>
            <a:endParaRPr kumimoji="1" lang="en-US" altLang="ja-JP" sz="2400" dirty="0"/>
          </a:p>
          <a:p>
            <a:r>
              <a:rPr lang="ja-JP" altLang="en-US" sz="2400" dirty="0"/>
              <a:t>言語仕様としてインデントが使われるのが</a:t>
            </a:r>
            <a:r>
              <a:rPr lang="en-US" altLang="ja-JP" sz="2400" dirty="0"/>
              <a:t>Python</a:t>
            </a:r>
            <a:r>
              <a:rPr lang="ja-JP" altLang="en-US" sz="2400" dirty="0"/>
              <a:t>の最大の特徴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21283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1B9986C-A71E-7E46-97E2-DBF90F29086A}"/>
              </a:ext>
            </a:extLst>
          </p:cNvPr>
          <p:cNvSpPr txBox="1"/>
          <p:nvPr/>
        </p:nvSpPr>
        <p:spPr>
          <a:xfrm>
            <a:off x="3275856" y="332656"/>
            <a:ext cx="2613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/>
              <a:t>Python</a:t>
            </a:r>
            <a:r>
              <a:rPr kumimoji="1" lang="ja-JP" altLang="en-US" sz="2400"/>
              <a:t>の実行方法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BF669E4-AE3D-734D-A516-9A7D7413473D}"/>
              </a:ext>
            </a:extLst>
          </p:cNvPr>
          <p:cNvSpPr/>
          <p:nvPr/>
        </p:nvSpPr>
        <p:spPr>
          <a:xfrm>
            <a:off x="3995936" y="1628800"/>
            <a:ext cx="2230098" cy="276999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1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2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 Python!"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4" name="1 つの角を切り取った四角形 3">
            <a:extLst>
              <a:ext uri="{FF2B5EF4-FFF2-40B4-BE49-F238E27FC236}">
                <a16:creationId xmlns:a16="http://schemas.microsoft.com/office/drawing/2014/main" id="{2A24C87C-F58D-6B44-8AF0-B7EA5EE53A9C}"/>
              </a:ext>
            </a:extLst>
          </p:cNvPr>
          <p:cNvSpPr/>
          <p:nvPr/>
        </p:nvSpPr>
        <p:spPr>
          <a:xfrm>
            <a:off x="3851920" y="1196752"/>
            <a:ext cx="2592288" cy="864096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AE7D2CB-A4FF-E348-AE3E-D09CDA50152D}"/>
              </a:ext>
            </a:extLst>
          </p:cNvPr>
          <p:cNvSpPr txBox="1"/>
          <p:nvPr/>
        </p:nvSpPr>
        <p:spPr>
          <a:xfrm>
            <a:off x="3995936" y="1196752"/>
            <a:ext cx="821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test.py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ED41E2D-2FB3-5B4B-830C-4FA03D4F0845}"/>
              </a:ext>
            </a:extLst>
          </p:cNvPr>
          <p:cNvSpPr txBox="1"/>
          <p:nvPr/>
        </p:nvSpPr>
        <p:spPr>
          <a:xfrm>
            <a:off x="179512" y="1196752"/>
            <a:ext cx="3456384" cy="86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/>
              <a:t>エディタでプログラムをファイルに保存し、コマンドラインで</a:t>
            </a:r>
            <a:r>
              <a:rPr kumimoji="1" lang="en-US" altLang="ja-JP" sz="1600"/>
              <a:t>Python</a:t>
            </a:r>
            <a:r>
              <a:rPr kumimoji="1" lang="ja-JP" altLang="en-US" sz="1600"/>
              <a:t>に食わせて実行する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C097FB9-22FE-FA4E-A2FD-307EBEF99DB7}"/>
              </a:ext>
            </a:extLst>
          </p:cNvPr>
          <p:cNvSpPr/>
          <p:nvPr/>
        </p:nvSpPr>
        <p:spPr>
          <a:xfrm>
            <a:off x="3923928" y="2708920"/>
            <a:ext cx="2736304" cy="12772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$ ipython</a:t>
            </a:r>
          </a:p>
          <a:p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</a:t>
            </a:r>
            <a:r>
              <a:rPr lang="en" altLang="ja-JP" sz="1100">
                <a:solidFill>
                  <a:srgbClr val="C1651C"/>
                </a:solidFill>
                <a:effectLst/>
                <a:latin typeface="Monaco" pitchFamily="2" charset="0"/>
              </a:rPr>
              <a:t>"Hello Python!"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)</a:t>
            </a:r>
            <a:endParaRPr lang="en" altLang="ja-JP" sz="1100">
              <a:solidFill>
                <a:srgbClr val="C1651C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Hello Python!</a:t>
            </a:r>
          </a:p>
          <a:p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 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40F3BB9-58BD-9B41-8AD2-97922066C9B7}"/>
              </a:ext>
            </a:extLst>
          </p:cNvPr>
          <p:cNvSpPr txBox="1"/>
          <p:nvPr/>
        </p:nvSpPr>
        <p:spPr>
          <a:xfrm>
            <a:off x="251520" y="2708920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/>
              <a:t>IPython</a:t>
            </a:r>
            <a:r>
              <a:rPr lang="ja-JP" altLang="en-US" sz="1600"/>
              <a:t>という対話的シェルを使う</a:t>
            </a:r>
            <a:endParaRPr lang="en-US" altLang="ja-JP" sz="16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3896C89-0A8C-E94E-8B98-0EE8CF5BA726}"/>
              </a:ext>
            </a:extLst>
          </p:cNvPr>
          <p:cNvSpPr txBox="1"/>
          <p:nvPr/>
        </p:nvSpPr>
        <p:spPr>
          <a:xfrm>
            <a:off x="7092280" y="1412776"/>
            <a:ext cx="1765227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$ python test.py </a:t>
            </a:r>
          </a:p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Hello Python!</a:t>
            </a: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7B4C91B9-79E7-4643-A198-62E3A6252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4437112"/>
            <a:ext cx="4766709" cy="19442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61FF8BE-53FE-6045-9B2E-04F9F8FAD1AB}"/>
              </a:ext>
            </a:extLst>
          </p:cNvPr>
          <p:cNvSpPr txBox="1"/>
          <p:nvPr/>
        </p:nvSpPr>
        <p:spPr>
          <a:xfrm>
            <a:off x="179512" y="4437112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/>
              <a:t>Jupyter Notebook</a:t>
            </a:r>
            <a:r>
              <a:rPr kumimoji="1" lang="ja-JP" altLang="en-US" sz="1600"/>
              <a:t>を使う</a:t>
            </a:r>
            <a:r>
              <a:rPr kumimoji="1" lang="en-US" altLang="ja-JP" sz="1600"/>
              <a:t> (</a:t>
            </a:r>
            <a:r>
              <a:rPr kumimoji="1" lang="ja-JP" altLang="en-US" sz="1600">
                <a:solidFill>
                  <a:srgbClr val="FF0000"/>
                </a:solidFill>
              </a:rPr>
              <a:t>オススメ</a:t>
            </a:r>
            <a:r>
              <a:rPr kumimoji="1" lang="en-US" altLang="ja-JP" sz="1600"/>
              <a:t>)</a:t>
            </a:r>
            <a:endParaRPr kumimoji="1" lang="ja-JP" altLang="en-US" sz="1600"/>
          </a:p>
        </p:txBody>
      </p:sp>
      <p:sp>
        <p:nvSpPr>
          <p:cNvPr id="14" name="右矢印 13">
            <a:extLst>
              <a:ext uri="{FF2B5EF4-FFF2-40B4-BE49-F238E27FC236}">
                <a16:creationId xmlns:a16="http://schemas.microsoft.com/office/drawing/2014/main" id="{ECC04234-0686-944E-BDDB-EB90D56599D2}"/>
              </a:ext>
            </a:extLst>
          </p:cNvPr>
          <p:cNvSpPr/>
          <p:nvPr/>
        </p:nvSpPr>
        <p:spPr>
          <a:xfrm>
            <a:off x="6588224" y="148478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1301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3B9DEF7-0173-DA46-BB3E-838D0730AD82}"/>
              </a:ext>
            </a:extLst>
          </p:cNvPr>
          <p:cNvSpPr txBox="1"/>
          <p:nvPr/>
        </p:nvSpPr>
        <p:spPr>
          <a:xfrm>
            <a:off x="899592" y="836712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エディタでプログラムを作成</a:t>
            </a:r>
            <a:endParaRPr kumimoji="1" lang="en-US" altLang="ja-JP"/>
          </a:p>
          <a:p>
            <a:r>
              <a:rPr lang="ja-JP" altLang="en-US"/>
              <a:t>ファイルに保存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B1AB106-7157-F849-893C-6C6443D75C68}"/>
              </a:ext>
            </a:extLst>
          </p:cNvPr>
          <p:cNvSpPr txBox="1"/>
          <p:nvPr/>
        </p:nvSpPr>
        <p:spPr>
          <a:xfrm>
            <a:off x="4860032" y="836712"/>
            <a:ext cx="2929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コマンドラインで</a:t>
            </a:r>
            <a:r>
              <a:rPr kumimoji="1" lang="en-US" altLang="ja-JP"/>
              <a:t>Python</a:t>
            </a:r>
            <a:r>
              <a:rPr kumimoji="1" lang="ja-JP" altLang="en-US"/>
              <a:t>に</a:t>
            </a:r>
            <a:endParaRPr kumimoji="1" lang="en-US" altLang="ja-JP"/>
          </a:p>
          <a:p>
            <a:r>
              <a:rPr kumimoji="1" lang="ja-JP" altLang="en-US"/>
              <a:t>食わせて実行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C94BC46-7371-844F-8991-7915CC5A6633}"/>
              </a:ext>
            </a:extLst>
          </p:cNvPr>
          <p:cNvSpPr txBox="1"/>
          <p:nvPr/>
        </p:nvSpPr>
        <p:spPr>
          <a:xfrm>
            <a:off x="3203848" y="260648"/>
            <a:ext cx="2208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Python</a:t>
            </a:r>
            <a:r>
              <a:rPr kumimoji="1" lang="ja-JP" altLang="en-US" sz="2000"/>
              <a:t>を使う方法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53738ED-FDC6-9F4F-A9FE-73843267A489}"/>
              </a:ext>
            </a:extLst>
          </p:cNvPr>
          <p:cNvSpPr txBox="1"/>
          <p:nvPr/>
        </p:nvSpPr>
        <p:spPr>
          <a:xfrm>
            <a:off x="1691680" y="2708920"/>
            <a:ext cx="356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スクリプト言語の</a:t>
            </a:r>
            <a:r>
              <a:rPr kumimoji="1" lang="en-US" altLang="ja-JP" dirty="0"/>
              <a:t> </a:t>
            </a:r>
            <a:r>
              <a:rPr kumimoji="1" lang="ja-JP" altLang="en-US" dirty="0"/>
              <a:t>基本の使い方</a:t>
            </a:r>
            <a:endParaRPr kumimoji="1" lang="en-US" altLang="ja-JP" dirty="0"/>
          </a:p>
          <a:p>
            <a:r>
              <a:rPr kumimoji="1" lang="ja-JP" altLang="en-US" dirty="0"/>
              <a:t>強力なエディタを使えば快適</a:t>
            </a:r>
            <a:endParaRPr kumimoji="1" lang="en-US" altLang="ja-JP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51798142-98EA-124F-A7B2-7CB8DACE3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708920"/>
            <a:ext cx="584200" cy="569595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6067E631-3662-3449-A056-C10170E0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3586431"/>
            <a:ext cx="584200" cy="569595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AB66790-2E05-244D-ACC4-6F85EF552DD5}"/>
              </a:ext>
            </a:extLst>
          </p:cNvPr>
          <p:cNvSpPr txBox="1"/>
          <p:nvPr/>
        </p:nvSpPr>
        <p:spPr>
          <a:xfrm>
            <a:off x="1691680" y="3717032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コマンドラインに慣れてないと面倒</a:t>
            </a:r>
            <a:endParaRPr kumimoji="1" lang="en-US" altLang="ja-JP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4D4D907D-26AC-B74D-B6C9-867F2E52BA0B}"/>
              </a:ext>
            </a:extLst>
          </p:cNvPr>
          <p:cNvSpPr/>
          <p:nvPr/>
        </p:nvSpPr>
        <p:spPr>
          <a:xfrm>
            <a:off x="1691680" y="1988840"/>
            <a:ext cx="2230098" cy="276999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1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2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 Python!"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15" name="1 つの角を切り取った四角形 14">
            <a:extLst>
              <a:ext uri="{FF2B5EF4-FFF2-40B4-BE49-F238E27FC236}">
                <a16:creationId xmlns:a16="http://schemas.microsoft.com/office/drawing/2014/main" id="{0C1DF468-2F2B-8643-8452-6818FD1BBA5F}"/>
              </a:ext>
            </a:extLst>
          </p:cNvPr>
          <p:cNvSpPr/>
          <p:nvPr/>
        </p:nvSpPr>
        <p:spPr>
          <a:xfrm>
            <a:off x="1547664" y="1556792"/>
            <a:ext cx="2592288" cy="864096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A8678AA-14AE-1D40-B2B2-662117797E7B}"/>
              </a:ext>
            </a:extLst>
          </p:cNvPr>
          <p:cNvSpPr txBox="1"/>
          <p:nvPr/>
        </p:nvSpPr>
        <p:spPr>
          <a:xfrm>
            <a:off x="1691680" y="1556792"/>
            <a:ext cx="821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test.py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D3464E1-88E1-2645-B1DA-DDACA2DCA920}"/>
              </a:ext>
            </a:extLst>
          </p:cNvPr>
          <p:cNvSpPr txBox="1"/>
          <p:nvPr/>
        </p:nvSpPr>
        <p:spPr>
          <a:xfrm>
            <a:off x="4788024" y="1772816"/>
            <a:ext cx="1765227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$ python test.py </a:t>
            </a:r>
          </a:p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Hello Python!</a:t>
            </a:r>
          </a:p>
        </p:txBody>
      </p:sp>
      <p:sp>
        <p:nvSpPr>
          <p:cNvPr id="18" name="右矢印 17">
            <a:extLst>
              <a:ext uri="{FF2B5EF4-FFF2-40B4-BE49-F238E27FC236}">
                <a16:creationId xmlns:a16="http://schemas.microsoft.com/office/drawing/2014/main" id="{756F3B4B-4168-C24C-B60B-E88BC95394A3}"/>
              </a:ext>
            </a:extLst>
          </p:cNvPr>
          <p:cNvSpPr/>
          <p:nvPr/>
        </p:nvSpPr>
        <p:spPr>
          <a:xfrm>
            <a:off x="4283968" y="184482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3754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右矢印 6">
            <a:extLst>
              <a:ext uri="{FF2B5EF4-FFF2-40B4-BE49-F238E27FC236}">
                <a16:creationId xmlns:a16="http://schemas.microsoft.com/office/drawing/2014/main" id="{7DBB8463-229D-5B4E-A715-E6104AB0C490}"/>
              </a:ext>
            </a:extLst>
          </p:cNvPr>
          <p:cNvSpPr/>
          <p:nvPr/>
        </p:nvSpPr>
        <p:spPr>
          <a:xfrm>
            <a:off x="3347864" y="1916832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2210FC-8613-B643-ADD4-418346DE7D0C}"/>
              </a:ext>
            </a:extLst>
          </p:cNvPr>
          <p:cNvSpPr txBox="1"/>
          <p:nvPr/>
        </p:nvSpPr>
        <p:spPr>
          <a:xfrm>
            <a:off x="3923928" y="836712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以後、プログラムを対話的に実行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A80062C-7131-9F4A-9F97-943359B719F4}"/>
              </a:ext>
            </a:extLst>
          </p:cNvPr>
          <p:cNvSpPr txBox="1"/>
          <p:nvPr/>
        </p:nvSpPr>
        <p:spPr>
          <a:xfrm>
            <a:off x="3203848" y="260648"/>
            <a:ext cx="2272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IPython</a:t>
            </a:r>
            <a:r>
              <a:rPr kumimoji="1" lang="ja-JP" altLang="en-US" sz="2000"/>
              <a:t>を使う方法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8912597-E45E-E440-9B8C-5A09000EB529}"/>
              </a:ext>
            </a:extLst>
          </p:cNvPr>
          <p:cNvSpPr txBox="1"/>
          <p:nvPr/>
        </p:nvSpPr>
        <p:spPr>
          <a:xfrm>
            <a:off x="1403648" y="3789040"/>
            <a:ext cx="356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気軽に使える</a:t>
            </a:r>
            <a:endParaRPr kumimoji="1" lang="en-US" altLang="ja-JP" dirty="0"/>
          </a:p>
          <a:p>
            <a:r>
              <a:rPr lang="ja-JP" altLang="en-US" dirty="0"/>
              <a:t>タブ補完などが効く</a:t>
            </a:r>
            <a:endParaRPr kumimoji="1" lang="en-US" altLang="ja-JP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70BD5A1E-FE70-D942-87FF-326B8A65A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3789040"/>
            <a:ext cx="584200" cy="569595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13FE823E-4A41-554F-AD89-DD5B79769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4666551"/>
            <a:ext cx="584200" cy="569595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EBFB54B-FA97-094F-8B97-847F83D721F0}"/>
              </a:ext>
            </a:extLst>
          </p:cNvPr>
          <p:cNvSpPr txBox="1"/>
          <p:nvPr/>
        </p:nvSpPr>
        <p:spPr>
          <a:xfrm>
            <a:off x="1403648" y="4797152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大きなプログラムを組むには不向き</a:t>
            </a:r>
            <a:endParaRPr kumimoji="1" lang="en-US" altLang="ja-JP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828BED1-4822-9640-8542-6F933DFB4DAB}"/>
              </a:ext>
            </a:extLst>
          </p:cNvPr>
          <p:cNvSpPr txBox="1"/>
          <p:nvPr/>
        </p:nvSpPr>
        <p:spPr>
          <a:xfrm>
            <a:off x="539552" y="692696"/>
            <a:ext cx="2592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IPython</a:t>
            </a:r>
            <a:r>
              <a:rPr lang="ja-JP" altLang="en-US"/>
              <a:t>という</a:t>
            </a:r>
            <a:endParaRPr lang="en-US" altLang="ja-JP"/>
          </a:p>
          <a:p>
            <a:r>
              <a:rPr lang="ja-JP" altLang="en-US"/>
              <a:t>対話的シェルを起動</a:t>
            </a:r>
            <a:endParaRPr lang="en-US" altLang="ja-JP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E61B38C0-644D-6B45-8D95-4D6E3D365F95}"/>
              </a:ext>
            </a:extLst>
          </p:cNvPr>
          <p:cNvSpPr/>
          <p:nvPr/>
        </p:nvSpPr>
        <p:spPr>
          <a:xfrm>
            <a:off x="467544" y="1412776"/>
            <a:ext cx="2736304" cy="12772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$ ipython</a:t>
            </a:r>
          </a:p>
          <a:p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</a:t>
            </a:r>
            <a:r>
              <a:rPr lang="en" altLang="ja-JP" sz="1100">
                <a:solidFill>
                  <a:srgbClr val="C1651C"/>
                </a:solidFill>
                <a:effectLst/>
                <a:latin typeface="Monaco" pitchFamily="2" charset="0"/>
              </a:rPr>
              <a:t>"Hello Python!"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)</a:t>
            </a:r>
            <a:endParaRPr lang="en" altLang="ja-JP" sz="1100">
              <a:solidFill>
                <a:srgbClr val="C1651C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Hello Python!</a:t>
            </a:r>
          </a:p>
          <a:p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 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AFDBEF3-0374-E440-A52E-974ADEE0FCD6}"/>
              </a:ext>
            </a:extLst>
          </p:cNvPr>
          <p:cNvSpPr/>
          <p:nvPr/>
        </p:nvSpPr>
        <p:spPr>
          <a:xfrm>
            <a:off x="3995936" y="1340768"/>
            <a:ext cx="2808312" cy="21236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$ ipython</a:t>
            </a:r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</a:t>
            </a:r>
            <a:r>
              <a:rPr lang="en" altLang="ja-JP" sz="1100">
                <a:solidFill>
                  <a:srgbClr val="C1651C"/>
                </a:solidFill>
                <a:effectLst/>
                <a:latin typeface="Monaco" pitchFamily="2" charset="0"/>
              </a:rPr>
              <a:t>"Hello Python!"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)</a:t>
            </a:r>
            <a:endParaRPr lang="en" altLang="ja-JP" sz="1100">
              <a:solidFill>
                <a:srgbClr val="C1651C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Hello Python!</a:t>
            </a:r>
          </a:p>
          <a:p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for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 i </a:t>
            </a:r>
            <a:r>
              <a:rPr lang="en" altLang="ja-JP" sz="1100">
                <a:solidFill>
                  <a:srgbClr val="C200FF"/>
                </a:solidFill>
                <a:effectLst/>
                <a:latin typeface="Monaco" pitchFamily="2" charset="0"/>
              </a:rPr>
              <a:t>in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 [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,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,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3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]:</a:t>
            </a:r>
            <a:endParaRPr lang="en" altLang="ja-JP" sz="1100">
              <a:solidFill>
                <a:srgbClr val="2D961E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   ...: 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    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(i)</a:t>
            </a:r>
            <a:endParaRPr lang="en" altLang="ja-JP" sz="1100">
              <a:solidFill>
                <a:srgbClr val="2D961E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   ...: 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    </a:t>
            </a:r>
            <a:endParaRPr lang="en" altLang="ja-JP" sz="1100">
              <a:solidFill>
                <a:srgbClr val="2D961E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1</a:t>
            </a: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2</a:t>
            </a: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3</a:t>
            </a:r>
          </a:p>
        </p:txBody>
      </p:sp>
      <p:sp>
        <p:nvSpPr>
          <p:cNvPr id="20" name="右大かっこ 19">
            <a:extLst>
              <a:ext uri="{FF2B5EF4-FFF2-40B4-BE49-F238E27FC236}">
                <a16:creationId xmlns:a16="http://schemas.microsoft.com/office/drawing/2014/main" id="{2CD58CB0-D233-0D4F-9E32-6181EC1DBB6C}"/>
              </a:ext>
            </a:extLst>
          </p:cNvPr>
          <p:cNvSpPr/>
          <p:nvPr/>
        </p:nvSpPr>
        <p:spPr>
          <a:xfrm>
            <a:off x="6156176" y="2348880"/>
            <a:ext cx="144016" cy="432048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右大かっこ 20">
            <a:extLst>
              <a:ext uri="{FF2B5EF4-FFF2-40B4-BE49-F238E27FC236}">
                <a16:creationId xmlns:a16="http://schemas.microsoft.com/office/drawing/2014/main" id="{6E3D44E4-7DA5-D243-93FC-0C4B63B5EE06}"/>
              </a:ext>
            </a:extLst>
          </p:cNvPr>
          <p:cNvSpPr/>
          <p:nvPr/>
        </p:nvSpPr>
        <p:spPr>
          <a:xfrm>
            <a:off x="6156176" y="2924944"/>
            <a:ext cx="144016" cy="432048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C8F74515-2662-E34E-B0C1-6DB717E91465}"/>
              </a:ext>
            </a:extLst>
          </p:cNvPr>
          <p:cNvSpPr txBox="1"/>
          <p:nvPr/>
        </p:nvSpPr>
        <p:spPr>
          <a:xfrm>
            <a:off x="6948264" y="238023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入力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67A238B9-79BC-7D4B-A13E-FB088F94E5BB}"/>
              </a:ext>
            </a:extLst>
          </p:cNvPr>
          <p:cNvSpPr txBox="1"/>
          <p:nvPr/>
        </p:nvSpPr>
        <p:spPr>
          <a:xfrm>
            <a:off x="6948264" y="29563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実行結果</a:t>
            </a:r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46D7EA5B-5FE1-BD4A-9991-E33203BEA7CB}"/>
              </a:ext>
            </a:extLst>
          </p:cNvPr>
          <p:cNvCxnSpPr>
            <a:stCxn id="22" idx="1"/>
            <a:endCxn id="20" idx="2"/>
          </p:cNvCxnSpPr>
          <p:nvPr/>
        </p:nvCxnSpPr>
        <p:spPr>
          <a:xfrm flipH="1">
            <a:off x="6300192" y="2564904"/>
            <a:ext cx="648072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7CACCBA9-26F7-504F-B939-EC6AD69D70EC}"/>
              </a:ext>
            </a:extLst>
          </p:cNvPr>
          <p:cNvCxnSpPr>
            <a:cxnSpLocks/>
            <a:stCxn id="23" idx="1"/>
            <a:endCxn id="21" idx="2"/>
          </p:cNvCxnSpPr>
          <p:nvPr/>
        </p:nvCxnSpPr>
        <p:spPr>
          <a:xfrm flipH="1">
            <a:off x="6300192" y="3140968"/>
            <a:ext cx="648072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21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F0349B4-7360-8640-9EA5-326D77EE4A03}"/>
              </a:ext>
            </a:extLst>
          </p:cNvPr>
          <p:cNvSpPr txBox="1"/>
          <p:nvPr/>
        </p:nvSpPr>
        <p:spPr>
          <a:xfrm>
            <a:off x="1763688" y="188640"/>
            <a:ext cx="3325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Jupyter Notebook</a:t>
            </a:r>
            <a:r>
              <a:rPr kumimoji="1" lang="ja-JP" altLang="en-US" sz="2000"/>
              <a:t>を使う方法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DB7C1D5-3DF9-0045-8B11-325016596A22}"/>
              </a:ext>
            </a:extLst>
          </p:cNvPr>
          <p:cNvSpPr txBox="1"/>
          <p:nvPr/>
        </p:nvSpPr>
        <p:spPr>
          <a:xfrm>
            <a:off x="539552" y="692696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Jupyter Notebook</a:t>
            </a:r>
            <a:r>
              <a:rPr kumimoji="1" lang="ja-JP" altLang="en-US"/>
              <a:t>を実行すると、ブラウザが起動するので「</a:t>
            </a:r>
            <a:r>
              <a:rPr kumimoji="1" lang="en-US" altLang="ja-JP"/>
              <a:t>New</a:t>
            </a:r>
            <a:r>
              <a:rPr kumimoji="1" lang="ja-JP" altLang="en-US"/>
              <a:t>」から</a:t>
            </a:r>
            <a:r>
              <a:rPr lang="ja-JP" altLang="en-US"/>
              <a:t>「</a:t>
            </a:r>
            <a:r>
              <a:rPr lang="en-US" altLang="ja-JP"/>
              <a:t>Python3</a:t>
            </a:r>
            <a:r>
              <a:rPr lang="ja-JP" altLang="en-US"/>
              <a:t>」を選ぶ</a:t>
            </a:r>
            <a:endParaRPr lang="en-US" altLang="ja-JP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9E54BA4-6BF7-F548-A707-D9324EF7C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412776"/>
            <a:ext cx="4608512" cy="168012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D4C666B-6E39-BF46-AAFB-D19F3046D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3933056"/>
            <a:ext cx="4536504" cy="1508178"/>
          </a:xfrm>
          <a:prstGeom prst="rect">
            <a:avLst/>
          </a:prstGeom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AFAF3980-AA88-4044-B7E7-80AD296F64B4}"/>
              </a:ext>
            </a:extLst>
          </p:cNvPr>
          <p:cNvSpPr/>
          <p:nvPr/>
        </p:nvSpPr>
        <p:spPr>
          <a:xfrm>
            <a:off x="5436096" y="1916832"/>
            <a:ext cx="360040" cy="28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>
            <a:extLst>
              <a:ext uri="{FF2B5EF4-FFF2-40B4-BE49-F238E27FC236}">
                <a16:creationId xmlns:a16="http://schemas.microsoft.com/office/drawing/2014/main" id="{2F89ECCB-10FA-9541-9E2F-177C7498F1AC}"/>
              </a:ext>
            </a:extLst>
          </p:cNvPr>
          <p:cNvSpPr/>
          <p:nvPr/>
        </p:nvSpPr>
        <p:spPr>
          <a:xfrm rot="5400000">
            <a:off x="3239852" y="3032956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22629FE-468D-7241-8BC8-A1E811D19A22}"/>
              </a:ext>
            </a:extLst>
          </p:cNvPr>
          <p:cNvSpPr txBox="1"/>
          <p:nvPr/>
        </p:nvSpPr>
        <p:spPr>
          <a:xfrm>
            <a:off x="539552" y="3429000"/>
            <a:ext cx="6186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ノートブックが立ち上がるので、コードやメモを記述する</a:t>
            </a:r>
            <a:endParaRPr kumimoji="1" lang="ja-JP" altLang="en-US"/>
          </a:p>
        </p:txBody>
      </p:sp>
      <p:sp>
        <p:nvSpPr>
          <p:cNvPr id="9" name="右大かっこ 8">
            <a:extLst>
              <a:ext uri="{FF2B5EF4-FFF2-40B4-BE49-F238E27FC236}">
                <a16:creationId xmlns:a16="http://schemas.microsoft.com/office/drawing/2014/main" id="{F4A371CB-6CE5-9740-8DDD-5AD3012E0FE0}"/>
              </a:ext>
            </a:extLst>
          </p:cNvPr>
          <p:cNvSpPr/>
          <p:nvPr/>
        </p:nvSpPr>
        <p:spPr>
          <a:xfrm>
            <a:off x="4788024" y="4045714"/>
            <a:ext cx="72008" cy="216024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右大かっこ 9">
            <a:extLst>
              <a:ext uri="{FF2B5EF4-FFF2-40B4-BE49-F238E27FC236}">
                <a16:creationId xmlns:a16="http://schemas.microsoft.com/office/drawing/2014/main" id="{5A5C3B22-7839-8D4A-8F1C-C7238426ACD9}"/>
              </a:ext>
            </a:extLst>
          </p:cNvPr>
          <p:cNvSpPr/>
          <p:nvPr/>
        </p:nvSpPr>
        <p:spPr>
          <a:xfrm>
            <a:off x="5004048" y="4257092"/>
            <a:ext cx="72008" cy="1080120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3DAB7BE-787D-774D-B6DE-B508B924A63A}"/>
              </a:ext>
            </a:extLst>
          </p:cNvPr>
          <p:cNvSpPr txBox="1"/>
          <p:nvPr/>
        </p:nvSpPr>
        <p:spPr>
          <a:xfrm>
            <a:off x="5580112" y="39690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コード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D91BCBC-6519-3D42-A30E-21175FA87037}"/>
              </a:ext>
            </a:extLst>
          </p:cNvPr>
          <p:cNvSpPr txBox="1"/>
          <p:nvPr/>
        </p:nvSpPr>
        <p:spPr>
          <a:xfrm>
            <a:off x="5580112" y="461248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ノート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FE795D05-7CF3-8040-9022-5DEF4841417A}"/>
              </a:ext>
            </a:extLst>
          </p:cNvPr>
          <p:cNvCxnSpPr>
            <a:cxnSpLocks/>
            <a:stCxn id="11" idx="1"/>
            <a:endCxn id="9" idx="2"/>
          </p:cNvCxnSpPr>
          <p:nvPr/>
        </p:nvCxnSpPr>
        <p:spPr>
          <a:xfrm flipH="1">
            <a:off x="4860032" y="4153726"/>
            <a:ext cx="72008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B3FB403-F01E-8E4C-85BC-D24572755848}"/>
              </a:ext>
            </a:extLst>
          </p:cNvPr>
          <p:cNvCxnSpPr>
            <a:cxnSpLocks/>
            <a:stCxn id="12" idx="1"/>
            <a:endCxn id="10" idx="2"/>
          </p:cNvCxnSpPr>
          <p:nvPr/>
        </p:nvCxnSpPr>
        <p:spPr>
          <a:xfrm flipH="1">
            <a:off x="5076056" y="4797152"/>
            <a:ext cx="504056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DE5BC07-DF11-8A48-A9C8-986E5D18EFAB}"/>
              </a:ext>
            </a:extLst>
          </p:cNvPr>
          <p:cNvSpPr txBox="1"/>
          <p:nvPr/>
        </p:nvSpPr>
        <p:spPr>
          <a:xfrm>
            <a:off x="1403648" y="5487198"/>
            <a:ext cx="356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気軽に使える</a:t>
            </a:r>
            <a:endParaRPr kumimoji="1" lang="en-US" altLang="ja-JP" dirty="0"/>
          </a:p>
          <a:p>
            <a:r>
              <a:rPr lang="ja-JP" altLang="en-US" dirty="0"/>
              <a:t>タブ補完などが効く</a:t>
            </a:r>
            <a:endParaRPr kumimoji="1" lang="en-US" altLang="ja-JP" dirty="0"/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BC7E0C5D-F3C9-DA44-9EE2-922E94993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5487198"/>
            <a:ext cx="584200" cy="569595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44E2FC88-F663-744E-9A9E-B6F347D27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576" y="6178719"/>
            <a:ext cx="584200" cy="569595"/>
          </a:xfrm>
          <a:prstGeom prst="rect">
            <a:avLst/>
          </a:prstGeom>
        </p:spPr>
      </p:pic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CC367B8-D2A3-D542-A524-9E831904AF5E}"/>
              </a:ext>
            </a:extLst>
          </p:cNvPr>
          <p:cNvSpPr txBox="1"/>
          <p:nvPr/>
        </p:nvSpPr>
        <p:spPr>
          <a:xfrm>
            <a:off x="1403648" y="6309320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慣れないと混乱するかも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43045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C1B1BDC9-6147-6048-B466-BAE5BAE8C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8" y="2276872"/>
            <a:ext cx="1133118" cy="1388624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A6EF588-D927-2649-BD16-383CDF8750A4}"/>
              </a:ext>
            </a:extLst>
          </p:cNvPr>
          <p:cNvSpPr txBox="1"/>
          <p:nvPr/>
        </p:nvSpPr>
        <p:spPr>
          <a:xfrm>
            <a:off x="3203848" y="33265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機械語による指示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4DD01A8-1E21-E645-B740-D16A3A1630F1}"/>
              </a:ext>
            </a:extLst>
          </p:cNvPr>
          <p:cNvSpPr/>
          <p:nvPr/>
        </p:nvSpPr>
        <p:spPr>
          <a:xfrm>
            <a:off x="1763688" y="15567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8DEC9CE-094C-0F43-8B56-9491EE7D9223}"/>
              </a:ext>
            </a:extLst>
          </p:cNvPr>
          <p:cNvSpPr/>
          <p:nvPr/>
        </p:nvSpPr>
        <p:spPr>
          <a:xfrm>
            <a:off x="1763688" y="191683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46CB97F-E0C2-3641-8F6A-475FB9BC930F}"/>
              </a:ext>
            </a:extLst>
          </p:cNvPr>
          <p:cNvSpPr/>
          <p:nvPr/>
        </p:nvSpPr>
        <p:spPr>
          <a:xfrm>
            <a:off x="1763688" y="227687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EC0B51F-52AB-C04F-B19D-D081294864AA}"/>
              </a:ext>
            </a:extLst>
          </p:cNvPr>
          <p:cNvSpPr/>
          <p:nvPr/>
        </p:nvSpPr>
        <p:spPr>
          <a:xfrm>
            <a:off x="1763688" y="263691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F19B26D-E2F8-6C4A-AED8-0C9089B4DA8F}"/>
              </a:ext>
            </a:extLst>
          </p:cNvPr>
          <p:cNvSpPr/>
          <p:nvPr/>
        </p:nvSpPr>
        <p:spPr>
          <a:xfrm>
            <a:off x="1763688" y="299695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1C620B7-FE0F-764B-940A-877C703FA691}"/>
              </a:ext>
            </a:extLst>
          </p:cNvPr>
          <p:cNvSpPr/>
          <p:nvPr/>
        </p:nvSpPr>
        <p:spPr>
          <a:xfrm>
            <a:off x="1763688" y="33569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A603C44-08A1-E54D-9FBF-39CA770D818A}"/>
              </a:ext>
            </a:extLst>
          </p:cNvPr>
          <p:cNvSpPr txBox="1"/>
          <p:nvPr/>
        </p:nvSpPr>
        <p:spPr>
          <a:xfrm>
            <a:off x="971600" y="15567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96CA000-24A3-3441-AD20-560B0D4D6988}"/>
              </a:ext>
            </a:extLst>
          </p:cNvPr>
          <p:cNvSpPr txBox="1"/>
          <p:nvPr/>
        </p:nvSpPr>
        <p:spPr>
          <a:xfrm>
            <a:off x="971600" y="191683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228D74A-4EBE-0F44-BDE5-D6F7729ABBFD}"/>
              </a:ext>
            </a:extLst>
          </p:cNvPr>
          <p:cNvSpPr txBox="1"/>
          <p:nvPr/>
        </p:nvSpPr>
        <p:spPr>
          <a:xfrm>
            <a:off x="971600" y="227687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A54F360-9896-C94B-B5E1-BE06F549D117}"/>
              </a:ext>
            </a:extLst>
          </p:cNvPr>
          <p:cNvSpPr txBox="1"/>
          <p:nvPr/>
        </p:nvSpPr>
        <p:spPr>
          <a:xfrm>
            <a:off x="971600" y="263691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E11BFA2-1AB2-A34B-975B-88A09940E97F}"/>
              </a:ext>
            </a:extLst>
          </p:cNvPr>
          <p:cNvSpPr txBox="1"/>
          <p:nvPr/>
        </p:nvSpPr>
        <p:spPr>
          <a:xfrm>
            <a:off x="971600" y="299695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EE093D5-9639-7D43-A962-312A0EDFD8C7}"/>
              </a:ext>
            </a:extLst>
          </p:cNvPr>
          <p:cNvSpPr txBox="1"/>
          <p:nvPr/>
        </p:nvSpPr>
        <p:spPr>
          <a:xfrm>
            <a:off x="971600" y="33569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5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C7E592D3-11D2-3B44-BF16-F689D25D5BF8}"/>
              </a:ext>
            </a:extLst>
          </p:cNvPr>
          <p:cNvSpPr txBox="1"/>
          <p:nvPr/>
        </p:nvSpPr>
        <p:spPr>
          <a:xfrm>
            <a:off x="1547664" y="836712"/>
            <a:ext cx="5152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「</a:t>
            </a:r>
            <a:r>
              <a:rPr kumimoji="1" lang="en-US" altLang="ja-JP"/>
              <a:t>0</a:t>
            </a:r>
            <a:r>
              <a:rPr kumimoji="1" lang="ja-JP" altLang="en-US"/>
              <a:t>番地と</a:t>
            </a:r>
            <a:r>
              <a:rPr kumimoji="1" lang="en-US" altLang="ja-JP"/>
              <a:t>1</a:t>
            </a:r>
            <a:r>
              <a:rPr kumimoji="1" lang="ja-JP" altLang="en-US"/>
              <a:t>番地の値を足して</a:t>
            </a:r>
            <a:r>
              <a:rPr kumimoji="1" lang="en-US" altLang="ja-JP"/>
              <a:t>2</a:t>
            </a:r>
            <a:r>
              <a:rPr kumimoji="1" lang="ja-JP" altLang="en-US"/>
              <a:t>番地に書き込め」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FE36E084-F715-E844-BFF9-ABC42B79F9AC}"/>
              </a:ext>
            </a:extLst>
          </p:cNvPr>
          <p:cNvSpPr/>
          <p:nvPr/>
        </p:nvSpPr>
        <p:spPr>
          <a:xfrm>
            <a:off x="5364088" y="15567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FE3DDF41-CBA0-F948-A242-C83DF4F68E2D}"/>
              </a:ext>
            </a:extLst>
          </p:cNvPr>
          <p:cNvSpPr/>
          <p:nvPr/>
        </p:nvSpPr>
        <p:spPr>
          <a:xfrm>
            <a:off x="5364088" y="191683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6CF43549-22FE-1742-9278-A4D8BFF6CD42}"/>
              </a:ext>
            </a:extLst>
          </p:cNvPr>
          <p:cNvSpPr/>
          <p:nvPr/>
        </p:nvSpPr>
        <p:spPr>
          <a:xfrm>
            <a:off x="5364088" y="227687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30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9B365647-B1A7-7241-ABB9-F433D83F59CB}"/>
              </a:ext>
            </a:extLst>
          </p:cNvPr>
          <p:cNvSpPr/>
          <p:nvPr/>
        </p:nvSpPr>
        <p:spPr>
          <a:xfrm>
            <a:off x="5364088" y="263691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68B03712-A7EC-C445-80E0-AE2F3717F44A}"/>
              </a:ext>
            </a:extLst>
          </p:cNvPr>
          <p:cNvSpPr/>
          <p:nvPr/>
        </p:nvSpPr>
        <p:spPr>
          <a:xfrm>
            <a:off x="5364088" y="299695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F04630F8-9F76-7C4D-8E57-7EAD6FB14F92}"/>
              </a:ext>
            </a:extLst>
          </p:cNvPr>
          <p:cNvSpPr/>
          <p:nvPr/>
        </p:nvSpPr>
        <p:spPr>
          <a:xfrm>
            <a:off x="5364088" y="33569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14E4D88-8573-F148-92BF-07E9365D051F}"/>
              </a:ext>
            </a:extLst>
          </p:cNvPr>
          <p:cNvSpPr txBox="1"/>
          <p:nvPr/>
        </p:nvSpPr>
        <p:spPr>
          <a:xfrm>
            <a:off x="6804248" y="15567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EB8A1A8-0EEC-504C-AC62-C86AA30CA2B8}"/>
              </a:ext>
            </a:extLst>
          </p:cNvPr>
          <p:cNvSpPr txBox="1"/>
          <p:nvPr/>
        </p:nvSpPr>
        <p:spPr>
          <a:xfrm>
            <a:off x="6804248" y="191683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9EB3D89-01D4-8645-A55E-B92618637148}"/>
              </a:ext>
            </a:extLst>
          </p:cNvPr>
          <p:cNvSpPr txBox="1"/>
          <p:nvPr/>
        </p:nvSpPr>
        <p:spPr>
          <a:xfrm>
            <a:off x="6804248" y="227687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2908423C-9EA5-824F-815C-314E6DFA69D5}"/>
              </a:ext>
            </a:extLst>
          </p:cNvPr>
          <p:cNvSpPr txBox="1"/>
          <p:nvPr/>
        </p:nvSpPr>
        <p:spPr>
          <a:xfrm>
            <a:off x="6804248" y="263691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276CB4A3-ACAE-4547-8FA3-0F6552C4DA6D}"/>
              </a:ext>
            </a:extLst>
          </p:cNvPr>
          <p:cNvSpPr txBox="1"/>
          <p:nvPr/>
        </p:nvSpPr>
        <p:spPr>
          <a:xfrm>
            <a:off x="6804248" y="299695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66000501-F4D7-9749-8711-BB3DAAFC1E23}"/>
              </a:ext>
            </a:extLst>
          </p:cNvPr>
          <p:cNvSpPr txBox="1"/>
          <p:nvPr/>
        </p:nvSpPr>
        <p:spPr>
          <a:xfrm>
            <a:off x="6804248" y="33569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5</a:t>
            </a:r>
            <a:r>
              <a:rPr lang="ja-JP" altLang="en-US"/>
              <a:t>番地</a:t>
            </a:r>
            <a:endParaRPr kumimoji="1" lang="ja-JP" altLang="en-US"/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E1391281-AEC8-A146-8083-39FB7249E4C1}"/>
              </a:ext>
            </a:extLst>
          </p:cNvPr>
          <p:cNvCxnSpPr>
            <a:stCxn id="5" idx="3"/>
          </p:cNvCxnSpPr>
          <p:nvPr/>
        </p:nvCxnSpPr>
        <p:spPr>
          <a:xfrm>
            <a:off x="3203848" y="1736812"/>
            <a:ext cx="576064" cy="360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C83D26F4-7101-CD4D-9D09-DE7524C5541E}"/>
              </a:ext>
            </a:extLst>
          </p:cNvPr>
          <p:cNvCxnSpPr>
            <a:stCxn id="6" idx="3"/>
          </p:cNvCxnSpPr>
          <p:nvPr/>
        </p:nvCxnSpPr>
        <p:spPr>
          <a:xfrm flipV="1">
            <a:off x="3203848" y="1916832"/>
            <a:ext cx="576064" cy="1800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75EBFA2-4D82-A745-B19C-822F402A0830}"/>
              </a:ext>
            </a:extLst>
          </p:cNvPr>
          <p:cNvSpPr txBox="1"/>
          <p:nvPr/>
        </p:nvSpPr>
        <p:spPr>
          <a:xfrm>
            <a:off x="3779912" y="1628800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10+20=30</a:t>
            </a:r>
            <a:endParaRPr kumimoji="1" lang="ja-JP" altLang="en-US"/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03B23C46-6B4C-714D-AA21-DCADF054988F}"/>
              </a:ext>
            </a:extLst>
          </p:cNvPr>
          <p:cNvCxnSpPr>
            <a:stCxn id="37" idx="3"/>
            <a:endCxn id="23" idx="1"/>
          </p:cNvCxnSpPr>
          <p:nvPr/>
        </p:nvCxnSpPr>
        <p:spPr>
          <a:xfrm>
            <a:off x="4897526" y="1813466"/>
            <a:ext cx="466562" cy="6434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083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BD4AE7A-F60C-594D-8B62-D6FB4CF0D341}"/>
              </a:ext>
            </a:extLst>
          </p:cNvPr>
          <p:cNvSpPr/>
          <p:nvPr/>
        </p:nvSpPr>
        <p:spPr>
          <a:xfrm>
            <a:off x="1331640" y="206084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6448C91-07FD-9744-BC11-E04BA2B92864}"/>
              </a:ext>
            </a:extLst>
          </p:cNvPr>
          <p:cNvSpPr/>
          <p:nvPr/>
        </p:nvSpPr>
        <p:spPr>
          <a:xfrm>
            <a:off x="1331640" y="242088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D502AF2-7E06-4B40-B34C-88C614450B91}"/>
              </a:ext>
            </a:extLst>
          </p:cNvPr>
          <p:cNvSpPr/>
          <p:nvPr/>
        </p:nvSpPr>
        <p:spPr>
          <a:xfrm>
            <a:off x="1331640" y="278092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FC0180E-EDCC-8B40-8B3A-6DEB7DBEBF21}"/>
              </a:ext>
            </a:extLst>
          </p:cNvPr>
          <p:cNvSpPr txBox="1"/>
          <p:nvPr/>
        </p:nvSpPr>
        <p:spPr>
          <a:xfrm>
            <a:off x="2771800" y="206084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AB1EC47-6ECB-1840-B387-74586931DFD2}"/>
              </a:ext>
            </a:extLst>
          </p:cNvPr>
          <p:cNvSpPr txBox="1"/>
          <p:nvPr/>
        </p:nvSpPr>
        <p:spPr>
          <a:xfrm>
            <a:off x="2771800" y="242088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BD32814-D571-484E-BC3E-8573104E26A6}"/>
              </a:ext>
            </a:extLst>
          </p:cNvPr>
          <p:cNvSpPr txBox="1"/>
          <p:nvPr/>
        </p:nvSpPr>
        <p:spPr>
          <a:xfrm>
            <a:off x="2771800" y="278092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14" name="1 つの角を切り取った四角形 13">
            <a:extLst>
              <a:ext uri="{FF2B5EF4-FFF2-40B4-BE49-F238E27FC236}">
                <a16:creationId xmlns:a16="http://schemas.microsoft.com/office/drawing/2014/main" id="{007CDF2D-0EAA-EC47-B9C1-920A151CDBA6}"/>
              </a:ext>
            </a:extLst>
          </p:cNvPr>
          <p:cNvSpPr/>
          <p:nvPr/>
        </p:nvSpPr>
        <p:spPr>
          <a:xfrm>
            <a:off x="179512" y="209685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15" name="1 つの角を切り取った四角形 14">
            <a:extLst>
              <a:ext uri="{FF2B5EF4-FFF2-40B4-BE49-F238E27FC236}">
                <a16:creationId xmlns:a16="http://schemas.microsoft.com/office/drawing/2014/main" id="{B559901E-6B98-064A-B1BB-814123481155}"/>
              </a:ext>
            </a:extLst>
          </p:cNvPr>
          <p:cNvSpPr/>
          <p:nvPr/>
        </p:nvSpPr>
        <p:spPr>
          <a:xfrm>
            <a:off x="179512" y="245689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2A56B340-0773-9446-BFE7-524FB0E48B32}"/>
              </a:ext>
            </a:extLst>
          </p:cNvPr>
          <p:cNvCxnSpPr>
            <a:stCxn id="14" idx="0"/>
            <a:endCxn id="2" idx="1"/>
          </p:cNvCxnSpPr>
          <p:nvPr/>
        </p:nvCxnSpPr>
        <p:spPr>
          <a:xfrm>
            <a:off x="1043608" y="224086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285DE1DD-FEC1-384C-A7DD-64F8961D2732}"/>
              </a:ext>
            </a:extLst>
          </p:cNvPr>
          <p:cNvCxnSpPr>
            <a:cxnSpLocks/>
            <a:stCxn id="15" idx="0"/>
            <a:endCxn id="3" idx="1"/>
          </p:cNvCxnSpPr>
          <p:nvPr/>
        </p:nvCxnSpPr>
        <p:spPr>
          <a:xfrm>
            <a:off x="1043608" y="260090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C4002311-CA67-2242-8123-B6F2B1A34767}"/>
              </a:ext>
            </a:extLst>
          </p:cNvPr>
          <p:cNvSpPr/>
          <p:nvPr/>
        </p:nvSpPr>
        <p:spPr>
          <a:xfrm>
            <a:off x="827584" y="1268760"/>
            <a:ext cx="1296144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20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0E3509D-E92B-D84F-8F10-5A51BD392FE5}"/>
              </a:ext>
            </a:extLst>
          </p:cNvPr>
          <p:cNvSpPr/>
          <p:nvPr/>
        </p:nvSpPr>
        <p:spPr>
          <a:xfrm>
            <a:off x="5364088" y="476672"/>
            <a:ext cx="1512168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 = a + b</a:t>
            </a: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F56DE0E0-8FD2-2647-AC3D-E902B6D82BA1}"/>
              </a:ext>
            </a:extLst>
          </p:cNvPr>
          <p:cNvSpPr/>
          <p:nvPr/>
        </p:nvSpPr>
        <p:spPr>
          <a:xfrm>
            <a:off x="5364088" y="119675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29D8138-D2F4-5A4F-885C-053B7FC7F51F}"/>
              </a:ext>
            </a:extLst>
          </p:cNvPr>
          <p:cNvSpPr/>
          <p:nvPr/>
        </p:nvSpPr>
        <p:spPr>
          <a:xfrm>
            <a:off x="5364088" y="155679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F5DE2E29-FEC5-5244-8D7A-0A905435CF27}"/>
              </a:ext>
            </a:extLst>
          </p:cNvPr>
          <p:cNvSpPr/>
          <p:nvPr/>
        </p:nvSpPr>
        <p:spPr>
          <a:xfrm>
            <a:off x="5364088" y="1916832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30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256A5E38-FA6E-3641-90D4-68ED7C91F0FA}"/>
              </a:ext>
            </a:extLst>
          </p:cNvPr>
          <p:cNvSpPr txBox="1"/>
          <p:nvPr/>
        </p:nvSpPr>
        <p:spPr>
          <a:xfrm>
            <a:off x="6804248" y="119675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47C62149-7FD9-FF46-BC44-8B42B1596B3C}"/>
              </a:ext>
            </a:extLst>
          </p:cNvPr>
          <p:cNvSpPr txBox="1"/>
          <p:nvPr/>
        </p:nvSpPr>
        <p:spPr>
          <a:xfrm>
            <a:off x="6804248" y="155679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01EF90F6-E88A-DE46-9FAD-575AEFB814BF}"/>
              </a:ext>
            </a:extLst>
          </p:cNvPr>
          <p:cNvSpPr txBox="1"/>
          <p:nvPr/>
        </p:nvSpPr>
        <p:spPr>
          <a:xfrm>
            <a:off x="6804248" y="191683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8" name="1 つの角を切り取った四角形 37">
            <a:extLst>
              <a:ext uri="{FF2B5EF4-FFF2-40B4-BE49-F238E27FC236}">
                <a16:creationId xmlns:a16="http://schemas.microsoft.com/office/drawing/2014/main" id="{098A3B99-5EBC-564C-8F4A-B4CAA732068D}"/>
              </a:ext>
            </a:extLst>
          </p:cNvPr>
          <p:cNvSpPr/>
          <p:nvPr/>
        </p:nvSpPr>
        <p:spPr>
          <a:xfrm>
            <a:off x="4211960" y="1232756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39" name="1 つの角を切り取った四角形 38">
            <a:extLst>
              <a:ext uri="{FF2B5EF4-FFF2-40B4-BE49-F238E27FC236}">
                <a16:creationId xmlns:a16="http://schemas.microsoft.com/office/drawing/2014/main" id="{D2CD6298-3CDD-FD42-A662-3DD2FBAB637C}"/>
              </a:ext>
            </a:extLst>
          </p:cNvPr>
          <p:cNvSpPr/>
          <p:nvPr/>
        </p:nvSpPr>
        <p:spPr>
          <a:xfrm>
            <a:off x="4211960" y="1592796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5D894221-2B47-E543-B665-D020D6C6D227}"/>
              </a:ext>
            </a:extLst>
          </p:cNvPr>
          <p:cNvCxnSpPr>
            <a:stCxn id="38" idx="0"/>
            <a:endCxn id="26" idx="1"/>
          </p:cNvCxnSpPr>
          <p:nvPr/>
        </p:nvCxnSpPr>
        <p:spPr>
          <a:xfrm>
            <a:off x="5076056" y="1376772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E7B38831-E706-A94B-B919-E98DDBB6E136}"/>
              </a:ext>
            </a:extLst>
          </p:cNvPr>
          <p:cNvCxnSpPr>
            <a:cxnSpLocks/>
            <a:stCxn id="39" idx="0"/>
            <a:endCxn id="27" idx="1"/>
          </p:cNvCxnSpPr>
          <p:nvPr/>
        </p:nvCxnSpPr>
        <p:spPr>
          <a:xfrm>
            <a:off x="5076056" y="1736812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E06F0334-378C-1141-B81E-DA5D1971C709}"/>
              </a:ext>
            </a:extLst>
          </p:cNvPr>
          <p:cNvSpPr/>
          <p:nvPr/>
        </p:nvSpPr>
        <p:spPr>
          <a:xfrm>
            <a:off x="5364088" y="2564904"/>
            <a:ext cx="1512168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a + b</a:t>
            </a: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46194432-BB80-D04D-8788-8AF9E98C2DEF}"/>
              </a:ext>
            </a:extLst>
          </p:cNvPr>
          <p:cNvSpPr/>
          <p:nvPr/>
        </p:nvSpPr>
        <p:spPr>
          <a:xfrm>
            <a:off x="5364088" y="328498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rgbClr val="FF0000"/>
                </a:solidFill>
              </a:rPr>
              <a:t>30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59FB088-5201-134A-9989-C61BDEE8670C}"/>
              </a:ext>
            </a:extLst>
          </p:cNvPr>
          <p:cNvSpPr/>
          <p:nvPr/>
        </p:nvSpPr>
        <p:spPr>
          <a:xfrm>
            <a:off x="5364088" y="364502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20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7A029912-8402-D442-A2AA-94670917CCE0}"/>
              </a:ext>
            </a:extLst>
          </p:cNvPr>
          <p:cNvSpPr/>
          <p:nvPr/>
        </p:nvSpPr>
        <p:spPr>
          <a:xfrm>
            <a:off x="5364088" y="400506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9D11E5B9-784E-3C43-B0F6-246744652622}"/>
              </a:ext>
            </a:extLst>
          </p:cNvPr>
          <p:cNvSpPr txBox="1"/>
          <p:nvPr/>
        </p:nvSpPr>
        <p:spPr>
          <a:xfrm>
            <a:off x="6804248" y="328498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EA24516-1C23-4343-96DA-F7456CF4072D}"/>
              </a:ext>
            </a:extLst>
          </p:cNvPr>
          <p:cNvSpPr txBox="1"/>
          <p:nvPr/>
        </p:nvSpPr>
        <p:spPr>
          <a:xfrm>
            <a:off x="6804248" y="364502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7880C320-2660-0347-962B-8A3867A8DAE3}"/>
              </a:ext>
            </a:extLst>
          </p:cNvPr>
          <p:cNvSpPr txBox="1"/>
          <p:nvPr/>
        </p:nvSpPr>
        <p:spPr>
          <a:xfrm>
            <a:off x="6804248" y="400506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55" name="1 つの角を切り取った四角形 54">
            <a:extLst>
              <a:ext uri="{FF2B5EF4-FFF2-40B4-BE49-F238E27FC236}">
                <a16:creationId xmlns:a16="http://schemas.microsoft.com/office/drawing/2014/main" id="{754ACFCA-ACF6-C148-8ECB-695926E5158A}"/>
              </a:ext>
            </a:extLst>
          </p:cNvPr>
          <p:cNvSpPr/>
          <p:nvPr/>
        </p:nvSpPr>
        <p:spPr>
          <a:xfrm>
            <a:off x="4211960" y="332098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sp>
        <p:nvSpPr>
          <p:cNvPr id="56" name="1 つの角を切り取った四角形 55">
            <a:extLst>
              <a:ext uri="{FF2B5EF4-FFF2-40B4-BE49-F238E27FC236}">
                <a16:creationId xmlns:a16="http://schemas.microsoft.com/office/drawing/2014/main" id="{C03716EB-EB01-E341-ADAB-94D3E031B2A4}"/>
              </a:ext>
            </a:extLst>
          </p:cNvPr>
          <p:cNvSpPr/>
          <p:nvPr/>
        </p:nvSpPr>
        <p:spPr>
          <a:xfrm>
            <a:off x="4211960" y="368102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A3415B5E-BBD1-7145-A733-6503FD145441}"/>
              </a:ext>
            </a:extLst>
          </p:cNvPr>
          <p:cNvCxnSpPr>
            <a:stCxn id="55" idx="0"/>
            <a:endCxn id="43" idx="1"/>
          </p:cNvCxnSpPr>
          <p:nvPr/>
        </p:nvCxnSpPr>
        <p:spPr>
          <a:xfrm>
            <a:off x="5076056" y="346500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46A7F411-14A3-EF47-B135-2DF623042CAC}"/>
              </a:ext>
            </a:extLst>
          </p:cNvPr>
          <p:cNvCxnSpPr>
            <a:cxnSpLocks/>
            <a:stCxn id="56" idx="0"/>
            <a:endCxn id="44" idx="1"/>
          </p:cNvCxnSpPr>
          <p:nvPr/>
        </p:nvCxnSpPr>
        <p:spPr>
          <a:xfrm>
            <a:off x="5076056" y="382504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1 つの角を切り取った四角形 60">
            <a:extLst>
              <a:ext uri="{FF2B5EF4-FFF2-40B4-BE49-F238E27FC236}">
                <a16:creationId xmlns:a16="http://schemas.microsoft.com/office/drawing/2014/main" id="{626E90B5-DA84-AB49-9EF4-D1E8324EFACB}"/>
              </a:ext>
            </a:extLst>
          </p:cNvPr>
          <p:cNvSpPr/>
          <p:nvPr/>
        </p:nvSpPr>
        <p:spPr>
          <a:xfrm>
            <a:off x="4211960" y="1988840"/>
            <a:ext cx="864096" cy="288032"/>
          </a:xfrm>
          <a:prstGeom prst="snip1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rgbClr val="FF0000"/>
                </a:solidFill>
              </a:rPr>
              <a:t>c</a:t>
            </a:r>
            <a:endParaRPr kumimoji="1" lang="ja-JP" altLang="en-US" sz="2000">
              <a:solidFill>
                <a:srgbClr val="FF0000"/>
              </a:solidFill>
            </a:endParaRPr>
          </a:p>
        </p:txBody>
      </p: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A4BEB851-9083-4C4A-86A9-2B1E4F78B994}"/>
              </a:ext>
            </a:extLst>
          </p:cNvPr>
          <p:cNvCxnSpPr>
            <a:cxnSpLocks/>
            <a:stCxn id="61" idx="0"/>
          </p:cNvCxnSpPr>
          <p:nvPr/>
        </p:nvCxnSpPr>
        <p:spPr>
          <a:xfrm>
            <a:off x="5076056" y="2132856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右矢印 62">
            <a:extLst>
              <a:ext uri="{FF2B5EF4-FFF2-40B4-BE49-F238E27FC236}">
                <a16:creationId xmlns:a16="http://schemas.microsoft.com/office/drawing/2014/main" id="{75EDCAAD-63B3-7C49-82BD-074358DC33A3}"/>
              </a:ext>
            </a:extLst>
          </p:cNvPr>
          <p:cNvSpPr/>
          <p:nvPr/>
        </p:nvSpPr>
        <p:spPr>
          <a:xfrm rot="20700000">
            <a:off x="3595028" y="1670485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右矢印 63">
            <a:extLst>
              <a:ext uri="{FF2B5EF4-FFF2-40B4-BE49-F238E27FC236}">
                <a16:creationId xmlns:a16="http://schemas.microsoft.com/office/drawing/2014/main" id="{C797DB0C-3E10-094A-9E6B-64323C3F3933}"/>
              </a:ext>
            </a:extLst>
          </p:cNvPr>
          <p:cNvSpPr/>
          <p:nvPr/>
        </p:nvSpPr>
        <p:spPr>
          <a:xfrm rot="1800000">
            <a:off x="3539771" y="2995659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9223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175ADD3-BF55-CD46-A31D-9764A63AEEF5}"/>
              </a:ext>
            </a:extLst>
          </p:cNvPr>
          <p:cNvSpPr/>
          <p:nvPr/>
        </p:nvSpPr>
        <p:spPr>
          <a:xfrm>
            <a:off x="3563888" y="980728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C9C7B7-95F0-E54A-8CE7-9FF84DD38A09}"/>
              </a:ext>
            </a:extLst>
          </p:cNvPr>
          <p:cNvSpPr/>
          <p:nvPr/>
        </p:nvSpPr>
        <p:spPr>
          <a:xfrm>
            <a:off x="3131840" y="404664"/>
            <a:ext cx="1008112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9" name="1 つの角を切り取った四角形 8">
            <a:extLst>
              <a:ext uri="{FF2B5EF4-FFF2-40B4-BE49-F238E27FC236}">
                <a16:creationId xmlns:a16="http://schemas.microsoft.com/office/drawing/2014/main" id="{78717851-A24E-1E45-A8BC-DFE29F593785}"/>
              </a:ext>
            </a:extLst>
          </p:cNvPr>
          <p:cNvSpPr/>
          <p:nvPr/>
        </p:nvSpPr>
        <p:spPr>
          <a:xfrm>
            <a:off x="2411760" y="980728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AF6B3DFC-4D9B-6948-9560-A783B723701D}"/>
              </a:ext>
            </a:extLst>
          </p:cNvPr>
          <p:cNvCxnSpPr>
            <a:stCxn id="9" idx="0"/>
          </p:cNvCxnSpPr>
          <p:nvPr/>
        </p:nvCxnSpPr>
        <p:spPr>
          <a:xfrm>
            <a:off x="3275856" y="1124744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6FB7E54-49E2-9044-894C-341AEFCD5B2C}"/>
              </a:ext>
            </a:extLst>
          </p:cNvPr>
          <p:cNvSpPr txBox="1"/>
          <p:nvPr/>
        </p:nvSpPr>
        <p:spPr>
          <a:xfrm>
            <a:off x="1187624" y="980728"/>
            <a:ext cx="665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int</a:t>
            </a:r>
            <a:r>
              <a:rPr kumimoji="1" lang="ja-JP" altLang="en-US"/>
              <a:t>型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A5126D7A-37C8-6E47-8693-7A76517F7702}"/>
              </a:ext>
            </a:extLst>
          </p:cNvPr>
          <p:cNvSpPr/>
          <p:nvPr/>
        </p:nvSpPr>
        <p:spPr>
          <a:xfrm>
            <a:off x="3563888" y="2276872"/>
            <a:ext cx="252028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>
                <a:solidFill>
                  <a:schemeClr val="tx1"/>
                </a:solidFill>
              </a:rPr>
              <a:t>3F F0 00 00 00 00 00 00 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4" name="1 つの角を切り取った四角形 13">
            <a:extLst>
              <a:ext uri="{FF2B5EF4-FFF2-40B4-BE49-F238E27FC236}">
                <a16:creationId xmlns:a16="http://schemas.microsoft.com/office/drawing/2014/main" id="{C7384C06-4984-2E4A-8580-306DD967F10D}"/>
              </a:ext>
            </a:extLst>
          </p:cNvPr>
          <p:cNvSpPr/>
          <p:nvPr/>
        </p:nvSpPr>
        <p:spPr>
          <a:xfrm>
            <a:off x="2411760" y="2348880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b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4B15C368-8547-2F4D-AB7E-BD26F21D325D}"/>
              </a:ext>
            </a:extLst>
          </p:cNvPr>
          <p:cNvCxnSpPr>
            <a:stCxn id="14" idx="0"/>
          </p:cNvCxnSpPr>
          <p:nvPr/>
        </p:nvCxnSpPr>
        <p:spPr>
          <a:xfrm>
            <a:off x="3275856" y="2492896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2AE79F0-4CD2-5D4A-92D6-29D99559602E}"/>
              </a:ext>
            </a:extLst>
          </p:cNvPr>
          <p:cNvSpPr txBox="1"/>
          <p:nvPr/>
        </p:nvSpPr>
        <p:spPr>
          <a:xfrm>
            <a:off x="1115616" y="2348880"/>
            <a:ext cx="846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float</a:t>
            </a:r>
            <a:r>
              <a:rPr kumimoji="1" lang="ja-JP" altLang="en-US"/>
              <a:t>型</a:t>
            </a: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A3CABABE-D2BD-B148-B3F1-BA2AB02EC68E}"/>
              </a:ext>
            </a:extLst>
          </p:cNvPr>
          <p:cNvSpPr/>
          <p:nvPr/>
        </p:nvSpPr>
        <p:spPr>
          <a:xfrm>
            <a:off x="3059832" y="1628800"/>
            <a:ext cx="1160895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b = 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1.0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C7894762-F3F8-C84C-8A4C-DD9795D7A20A}"/>
              </a:ext>
            </a:extLst>
          </p:cNvPr>
          <p:cNvSpPr/>
          <p:nvPr/>
        </p:nvSpPr>
        <p:spPr>
          <a:xfrm>
            <a:off x="2843808" y="3068960"/>
            <a:ext cx="1579278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 = 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"test"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0" name="1 つの角を切り取った四角形 19">
            <a:extLst>
              <a:ext uri="{FF2B5EF4-FFF2-40B4-BE49-F238E27FC236}">
                <a16:creationId xmlns:a16="http://schemas.microsoft.com/office/drawing/2014/main" id="{32120DF7-7BF9-4041-B600-EE35457B8A98}"/>
              </a:ext>
            </a:extLst>
          </p:cNvPr>
          <p:cNvSpPr/>
          <p:nvPr/>
        </p:nvSpPr>
        <p:spPr>
          <a:xfrm>
            <a:off x="2411760" y="371703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c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FB314E29-9B5A-3144-B8CD-7E052087CB95}"/>
              </a:ext>
            </a:extLst>
          </p:cNvPr>
          <p:cNvCxnSpPr>
            <a:stCxn id="20" idx="0"/>
          </p:cNvCxnSpPr>
          <p:nvPr/>
        </p:nvCxnSpPr>
        <p:spPr>
          <a:xfrm>
            <a:off x="3275856" y="386104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0980C52-5D92-F54B-9A51-3765FC494FCB}"/>
              </a:ext>
            </a:extLst>
          </p:cNvPr>
          <p:cNvSpPr txBox="1"/>
          <p:nvPr/>
        </p:nvSpPr>
        <p:spPr>
          <a:xfrm>
            <a:off x="1187624" y="3717032"/>
            <a:ext cx="846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float</a:t>
            </a:r>
            <a:r>
              <a:rPr kumimoji="1" lang="ja-JP" altLang="en-US"/>
              <a:t>型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B67679F-64D4-664A-94A6-C05580347381}"/>
              </a:ext>
            </a:extLst>
          </p:cNvPr>
          <p:cNvSpPr/>
          <p:nvPr/>
        </p:nvSpPr>
        <p:spPr>
          <a:xfrm>
            <a:off x="3635896" y="364502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74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F72CAA70-C341-8944-9668-3E7385FAE6A8}"/>
              </a:ext>
            </a:extLst>
          </p:cNvPr>
          <p:cNvSpPr/>
          <p:nvPr/>
        </p:nvSpPr>
        <p:spPr>
          <a:xfrm>
            <a:off x="3635896" y="400506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65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0AC6072-90B2-2A41-B2B1-D25628E32143}"/>
              </a:ext>
            </a:extLst>
          </p:cNvPr>
          <p:cNvSpPr/>
          <p:nvPr/>
        </p:nvSpPr>
        <p:spPr>
          <a:xfrm>
            <a:off x="3635896" y="436510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6FF724DF-19CD-5A40-8B6D-C387FD02D94D}"/>
              </a:ext>
            </a:extLst>
          </p:cNvPr>
          <p:cNvSpPr/>
          <p:nvPr/>
        </p:nvSpPr>
        <p:spPr>
          <a:xfrm>
            <a:off x="3635896" y="472514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74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704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3F9AD29-7F9D-274C-B22C-CA8D00366495}"/>
              </a:ext>
            </a:extLst>
          </p:cNvPr>
          <p:cNvSpPr/>
          <p:nvPr/>
        </p:nvSpPr>
        <p:spPr>
          <a:xfrm>
            <a:off x="1043608" y="188640"/>
            <a:ext cx="1160895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US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US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US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2C54EB01-7B7E-204B-8407-56A285E17125}"/>
              </a:ext>
            </a:extLst>
          </p:cNvPr>
          <p:cNvSpPr/>
          <p:nvPr/>
        </p:nvSpPr>
        <p:spPr>
          <a:xfrm>
            <a:off x="3779912" y="184482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2C766C5-0754-6F4F-BB36-358CCECCAD48}"/>
              </a:ext>
            </a:extLst>
          </p:cNvPr>
          <p:cNvSpPr/>
          <p:nvPr/>
        </p:nvSpPr>
        <p:spPr>
          <a:xfrm>
            <a:off x="3779912" y="220486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1D573A4-6FD1-6644-A3E2-2DD9335AB3E1}"/>
              </a:ext>
            </a:extLst>
          </p:cNvPr>
          <p:cNvSpPr/>
          <p:nvPr/>
        </p:nvSpPr>
        <p:spPr>
          <a:xfrm>
            <a:off x="3779912" y="256490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6F96568-EDB8-2346-82FA-E62560CABD7A}"/>
              </a:ext>
            </a:extLst>
          </p:cNvPr>
          <p:cNvSpPr/>
          <p:nvPr/>
        </p:nvSpPr>
        <p:spPr>
          <a:xfrm>
            <a:off x="3779912" y="292494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3B9112B-2426-5843-B878-809627CF9CA8}"/>
              </a:ext>
            </a:extLst>
          </p:cNvPr>
          <p:cNvSpPr/>
          <p:nvPr/>
        </p:nvSpPr>
        <p:spPr>
          <a:xfrm>
            <a:off x="3491880" y="188640"/>
            <a:ext cx="1718740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 = [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</a:t>
            </a: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C4AA825C-9AA9-2945-9531-D2EB2C8A8FA9}"/>
              </a:ext>
            </a:extLst>
          </p:cNvPr>
          <p:cNvSpPr/>
          <p:nvPr/>
        </p:nvSpPr>
        <p:spPr>
          <a:xfrm>
            <a:off x="3779912" y="112474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2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7EFBACD8-410D-BB42-8253-97B91D0B6A17}"/>
              </a:ext>
            </a:extLst>
          </p:cNvPr>
          <p:cNvSpPr/>
          <p:nvPr/>
        </p:nvSpPr>
        <p:spPr>
          <a:xfrm>
            <a:off x="3779912" y="148478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7F5B0722-866E-254A-B931-50EF96AA51CF}"/>
              </a:ext>
            </a:extLst>
          </p:cNvPr>
          <p:cNvSpPr/>
          <p:nvPr/>
        </p:nvSpPr>
        <p:spPr>
          <a:xfrm>
            <a:off x="899592" y="184482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D77B5EFF-E599-AA4F-A3DB-2374D0B52843}"/>
              </a:ext>
            </a:extLst>
          </p:cNvPr>
          <p:cNvSpPr/>
          <p:nvPr/>
        </p:nvSpPr>
        <p:spPr>
          <a:xfrm>
            <a:off x="899592" y="220486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9E398EFD-7A8B-9346-8115-5238DF46B4E2}"/>
              </a:ext>
            </a:extLst>
          </p:cNvPr>
          <p:cNvSpPr/>
          <p:nvPr/>
        </p:nvSpPr>
        <p:spPr>
          <a:xfrm>
            <a:off x="899592" y="256490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2CF704CB-5ADC-C542-9D86-10E4AE0FA7D5}"/>
              </a:ext>
            </a:extLst>
          </p:cNvPr>
          <p:cNvSpPr/>
          <p:nvPr/>
        </p:nvSpPr>
        <p:spPr>
          <a:xfrm>
            <a:off x="899592" y="292494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CA1EDAAF-F6CC-784F-81AA-9DFAB6B2E9E3}"/>
              </a:ext>
            </a:extLst>
          </p:cNvPr>
          <p:cNvSpPr/>
          <p:nvPr/>
        </p:nvSpPr>
        <p:spPr>
          <a:xfrm>
            <a:off x="899592" y="112474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103011CF-94C7-5F40-8325-79ED55CCC09C}"/>
              </a:ext>
            </a:extLst>
          </p:cNvPr>
          <p:cNvSpPr/>
          <p:nvPr/>
        </p:nvSpPr>
        <p:spPr>
          <a:xfrm>
            <a:off x="899592" y="148478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F7AB55D6-86E1-D94A-9A6C-7D907CC94251}"/>
              </a:ext>
            </a:extLst>
          </p:cNvPr>
          <p:cNvSpPr txBox="1"/>
          <p:nvPr/>
        </p:nvSpPr>
        <p:spPr>
          <a:xfrm>
            <a:off x="179512" y="112474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51B64276-E892-5644-B249-A295EED8A687}"/>
              </a:ext>
            </a:extLst>
          </p:cNvPr>
          <p:cNvSpPr txBox="1"/>
          <p:nvPr/>
        </p:nvSpPr>
        <p:spPr>
          <a:xfrm>
            <a:off x="179512" y="148478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497C627-D6D1-EF49-BD52-5F6AF4DE083A}"/>
              </a:ext>
            </a:extLst>
          </p:cNvPr>
          <p:cNvSpPr txBox="1"/>
          <p:nvPr/>
        </p:nvSpPr>
        <p:spPr>
          <a:xfrm>
            <a:off x="179512" y="184482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3D07805-894F-4B48-B1F1-B6FA26BDDE2A}"/>
              </a:ext>
            </a:extLst>
          </p:cNvPr>
          <p:cNvSpPr txBox="1"/>
          <p:nvPr/>
        </p:nvSpPr>
        <p:spPr>
          <a:xfrm>
            <a:off x="179512" y="220486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EB37340D-3E12-B445-BC5D-2E247037FD18}"/>
              </a:ext>
            </a:extLst>
          </p:cNvPr>
          <p:cNvSpPr txBox="1"/>
          <p:nvPr/>
        </p:nvSpPr>
        <p:spPr>
          <a:xfrm>
            <a:off x="179512" y="256490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35199F59-3C2B-9B4A-83B3-44279EBBE9DD}"/>
              </a:ext>
            </a:extLst>
          </p:cNvPr>
          <p:cNvSpPr txBox="1"/>
          <p:nvPr/>
        </p:nvSpPr>
        <p:spPr>
          <a:xfrm>
            <a:off x="179512" y="292494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5</a:t>
            </a:r>
            <a:r>
              <a:rPr lang="ja-JP" altLang="en-US"/>
              <a:t>番地</a:t>
            </a:r>
            <a:endParaRPr kumimoji="1" lang="ja-JP" altLang="en-US"/>
          </a:p>
        </p:txBody>
      </p:sp>
      <p:sp>
        <p:nvSpPr>
          <p:cNvPr id="32" name="1 つの角を切り取った四角形 31">
            <a:extLst>
              <a:ext uri="{FF2B5EF4-FFF2-40B4-BE49-F238E27FC236}">
                <a16:creationId xmlns:a16="http://schemas.microsoft.com/office/drawing/2014/main" id="{0C5B4F22-A45F-7747-8A8D-BE647127DDE4}"/>
              </a:ext>
            </a:extLst>
          </p:cNvPr>
          <p:cNvSpPr/>
          <p:nvPr/>
        </p:nvSpPr>
        <p:spPr>
          <a:xfrm>
            <a:off x="2627784" y="119675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200302DE-2DCB-E84F-84C0-075BD9ACCE29}"/>
              </a:ext>
            </a:extLst>
          </p:cNvPr>
          <p:cNvCxnSpPr>
            <a:stCxn id="32" idx="0"/>
          </p:cNvCxnSpPr>
          <p:nvPr/>
        </p:nvCxnSpPr>
        <p:spPr>
          <a:xfrm>
            <a:off x="3491880" y="134076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DD6FA084-FA96-4644-816C-F2CF95075A0E}"/>
              </a:ext>
            </a:extLst>
          </p:cNvPr>
          <p:cNvSpPr/>
          <p:nvPr/>
        </p:nvSpPr>
        <p:spPr>
          <a:xfrm>
            <a:off x="899592" y="1844824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8F1D9E05-4897-574B-A2AC-CBD7D72FA14A}"/>
              </a:ext>
            </a:extLst>
          </p:cNvPr>
          <p:cNvSpPr/>
          <p:nvPr/>
        </p:nvSpPr>
        <p:spPr>
          <a:xfrm>
            <a:off x="3779912" y="1844824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A884F3FF-D3C3-ED49-A4B4-914202793C36}"/>
              </a:ext>
            </a:extLst>
          </p:cNvPr>
          <p:cNvSpPr/>
          <p:nvPr/>
        </p:nvSpPr>
        <p:spPr>
          <a:xfrm>
            <a:off x="6876256" y="184482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1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B2B9235-9648-134B-B66E-061A22242E00}"/>
              </a:ext>
            </a:extLst>
          </p:cNvPr>
          <p:cNvSpPr/>
          <p:nvPr/>
        </p:nvSpPr>
        <p:spPr>
          <a:xfrm>
            <a:off x="6876256" y="220486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5676836D-8382-5545-93DD-9664E3FD107F}"/>
              </a:ext>
            </a:extLst>
          </p:cNvPr>
          <p:cNvSpPr/>
          <p:nvPr/>
        </p:nvSpPr>
        <p:spPr>
          <a:xfrm>
            <a:off x="6876256" y="256490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3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D934BF74-BA6F-E94D-B25F-5A057BF12B44}"/>
              </a:ext>
            </a:extLst>
          </p:cNvPr>
          <p:cNvSpPr/>
          <p:nvPr/>
        </p:nvSpPr>
        <p:spPr>
          <a:xfrm>
            <a:off x="6876256" y="292494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F05A83FE-1033-8146-9CAA-F664ED546B9E}"/>
              </a:ext>
            </a:extLst>
          </p:cNvPr>
          <p:cNvSpPr/>
          <p:nvPr/>
        </p:nvSpPr>
        <p:spPr>
          <a:xfrm>
            <a:off x="6876256" y="112474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>
                <a:solidFill>
                  <a:schemeClr val="tx1"/>
                </a:solidFill>
              </a:rPr>
              <a:t>2</a:t>
            </a:r>
            <a:r>
              <a:rPr kumimoji="1" lang="ja-JP" altLang="en-US" sz="1600">
                <a:solidFill>
                  <a:schemeClr val="tx1"/>
                </a:solidFill>
              </a:rPr>
              <a:t>番地を見よ</a:t>
            </a: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4253D4AE-DF83-2E46-975D-0BFB5293F90A}"/>
              </a:ext>
            </a:extLst>
          </p:cNvPr>
          <p:cNvSpPr/>
          <p:nvPr/>
        </p:nvSpPr>
        <p:spPr>
          <a:xfrm>
            <a:off x="6876256" y="1484784"/>
            <a:ext cx="1440160" cy="3600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2" name="1 つの角を切り取った四角形 41">
            <a:extLst>
              <a:ext uri="{FF2B5EF4-FFF2-40B4-BE49-F238E27FC236}">
                <a16:creationId xmlns:a16="http://schemas.microsoft.com/office/drawing/2014/main" id="{6859A116-B05A-D349-A4D8-C7AFF8CFEBD1}"/>
              </a:ext>
            </a:extLst>
          </p:cNvPr>
          <p:cNvSpPr/>
          <p:nvPr/>
        </p:nvSpPr>
        <p:spPr>
          <a:xfrm>
            <a:off x="5724128" y="1196752"/>
            <a:ext cx="864096" cy="28803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233E457E-1C58-EB45-9CD4-EBF989C07906}"/>
              </a:ext>
            </a:extLst>
          </p:cNvPr>
          <p:cNvCxnSpPr>
            <a:stCxn id="42" idx="0"/>
          </p:cNvCxnSpPr>
          <p:nvPr/>
        </p:nvCxnSpPr>
        <p:spPr>
          <a:xfrm>
            <a:off x="6588224" y="134076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2E08EBBC-B223-FF45-A696-7CA6D1292567}"/>
              </a:ext>
            </a:extLst>
          </p:cNvPr>
          <p:cNvSpPr/>
          <p:nvPr/>
        </p:nvSpPr>
        <p:spPr>
          <a:xfrm>
            <a:off x="6876256" y="1844824"/>
            <a:ext cx="1440160" cy="10801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220223C0-D18C-9A48-89D5-8BB94519C5E4}"/>
              </a:ext>
            </a:extLst>
          </p:cNvPr>
          <p:cNvSpPr/>
          <p:nvPr/>
        </p:nvSpPr>
        <p:spPr>
          <a:xfrm>
            <a:off x="7164288" y="188640"/>
            <a:ext cx="742511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a[1]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E2C98A81-07D1-6248-836E-A62CAF8113B9}"/>
              </a:ext>
            </a:extLst>
          </p:cNvPr>
          <p:cNvSpPr txBox="1"/>
          <p:nvPr/>
        </p:nvSpPr>
        <p:spPr>
          <a:xfrm>
            <a:off x="6228184" y="184482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0</a:t>
            </a:r>
            <a:endParaRPr kumimoji="1" lang="ja-JP" altLang="en-US"/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25D2F5C0-A6FB-A94C-8FCB-ED598B4233F6}"/>
              </a:ext>
            </a:extLst>
          </p:cNvPr>
          <p:cNvSpPr txBox="1"/>
          <p:nvPr/>
        </p:nvSpPr>
        <p:spPr>
          <a:xfrm>
            <a:off x="6228184" y="2204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05A03A54-CFE9-CB4E-8386-B646DB08AE2D}"/>
              </a:ext>
            </a:extLst>
          </p:cNvPr>
          <p:cNvSpPr txBox="1"/>
          <p:nvPr/>
        </p:nvSpPr>
        <p:spPr>
          <a:xfrm>
            <a:off x="6300192" y="692696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rgbClr val="FF0000"/>
                </a:solidFill>
              </a:rPr>
              <a:t>リストの先頭</a:t>
            </a:r>
            <a:r>
              <a:rPr kumimoji="1" lang="ja-JP" altLang="en-US"/>
              <a:t>から</a:t>
            </a:r>
            <a:r>
              <a:rPr kumimoji="1" lang="ja-JP" altLang="en-US">
                <a:solidFill>
                  <a:srgbClr val="0070C0"/>
                </a:solidFill>
              </a:rPr>
              <a:t>二番目</a:t>
            </a: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A7E22189-4CE4-7E44-817F-6C14880564B3}"/>
              </a:ext>
            </a:extLst>
          </p:cNvPr>
          <p:cNvSpPr txBox="1"/>
          <p:nvPr/>
        </p:nvSpPr>
        <p:spPr>
          <a:xfrm>
            <a:off x="6228184" y="2564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</a:t>
            </a:r>
            <a:endParaRPr kumimoji="1" lang="ja-JP" altLang="en-US"/>
          </a:p>
        </p:txBody>
      </p:sp>
      <p:cxnSp>
        <p:nvCxnSpPr>
          <p:cNvPr id="51" name="カギ線コネクタ 50">
            <a:extLst>
              <a:ext uri="{FF2B5EF4-FFF2-40B4-BE49-F238E27FC236}">
                <a16:creationId xmlns:a16="http://schemas.microsoft.com/office/drawing/2014/main" id="{47C953E4-536C-2348-A11D-16B1EAEFBF3B}"/>
              </a:ext>
            </a:extLst>
          </p:cNvPr>
          <p:cNvCxnSpPr>
            <a:cxnSpLocks/>
            <a:stCxn id="18" idx="3"/>
            <a:endCxn id="10" idx="3"/>
          </p:cNvCxnSpPr>
          <p:nvPr/>
        </p:nvCxnSpPr>
        <p:spPr>
          <a:xfrm>
            <a:off x="5220072" y="1304764"/>
            <a:ext cx="12700" cy="72008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カギ線コネクタ 53">
            <a:extLst>
              <a:ext uri="{FF2B5EF4-FFF2-40B4-BE49-F238E27FC236}">
                <a16:creationId xmlns:a16="http://schemas.microsoft.com/office/drawing/2014/main" id="{DED03D02-EBAC-F342-AF65-1172109715F4}"/>
              </a:ext>
            </a:extLst>
          </p:cNvPr>
          <p:cNvCxnSpPr>
            <a:cxnSpLocks/>
          </p:cNvCxnSpPr>
          <p:nvPr/>
        </p:nvCxnSpPr>
        <p:spPr>
          <a:xfrm>
            <a:off x="8316416" y="1268760"/>
            <a:ext cx="12700" cy="720080"/>
          </a:xfrm>
          <a:prstGeom prst="bentConnector3">
            <a:avLst>
              <a:gd name="adj1" fmla="val 180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カギ線コネクタ 55">
            <a:extLst>
              <a:ext uri="{FF2B5EF4-FFF2-40B4-BE49-F238E27FC236}">
                <a16:creationId xmlns:a16="http://schemas.microsoft.com/office/drawing/2014/main" id="{D342743C-0A42-D34B-AEBC-7FFAF38C82F7}"/>
              </a:ext>
            </a:extLst>
          </p:cNvPr>
          <p:cNvCxnSpPr>
            <a:stCxn id="36" idx="1"/>
            <a:endCxn id="37" idx="1"/>
          </p:cNvCxnSpPr>
          <p:nvPr/>
        </p:nvCxnSpPr>
        <p:spPr>
          <a:xfrm rot="10800000" flipV="1">
            <a:off x="6876256" y="2024844"/>
            <a:ext cx="12700" cy="360040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9FBDDAD5-66B6-7943-8B3D-548FB94CB760}"/>
              </a:ext>
            </a:extLst>
          </p:cNvPr>
          <p:cNvSpPr txBox="1"/>
          <p:nvPr/>
        </p:nvSpPr>
        <p:spPr>
          <a:xfrm>
            <a:off x="251520" y="692696"/>
            <a:ext cx="26981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メモリのどこかにリストがある</a:t>
            </a: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370A319A-D489-A643-9FC7-11C6A44494A9}"/>
              </a:ext>
            </a:extLst>
          </p:cNvPr>
          <p:cNvSpPr txBox="1"/>
          <p:nvPr/>
        </p:nvSpPr>
        <p:spPr>
          <a:xfrm>
            <a:off x="3419872" y="692696"/>
            <a:ext cx="2159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/>
              <a:t>リストの先頭をメモする</a:t>
            </a:r>
            <a:endParaRPr kumimoji="1" lang="ja-JP" altLang="en-US" sz="1400"/>
          </a:p>
        </p:txBody>
      </p:sp>
    </p:spTree>
    <p:extLst>
      <p:ext uri="{BB962C8B-B14F-4D97-AF65-F5344CB8AC3E}">
        <p14:creationId xmlns:p14="http://schemas.microsoft.com/office/powerpoint/2010/main" val="1088999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</TotalTime>
  <Words>824</Words>
  <Application>Microsoft Macintosh PowerPoint</Application>
  <PresentationFormat>画面に合わせる (4:3)</PresentationFormat>
  <Paragraphs>260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23" baseType="lpstr">
      <vt:lpstr>ＭＳ Ｐゴシック</vt:lpstr>
      <vt:lpstr>游ゴシック</vt:lpstr>
      <vt:lpstr>游ゴシック Light</vt:lpstr>
      <vt:lpstr>Arial</vt:lpstr>
      <vt:lpstr>Calibri</vt:lpstr>
      <vt:lpstr>Calibri Light</vt:lpstr>
      <vt:lpstr>Consolas</vt:lpstr>
      <vt:lpstr>Menlo</vt:lpstr>
      <vt:lpstr>Monaco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コードブロックとは(1/2)</vt:lpstr>
      <vt:lpstr>コードブロックとは(2/2)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Microsoft Office ユーザー</cp:lastModifiedBy>
  <cp:revision>80</cp:revision>
  <dcterms:created xsi:type="dcterms:W3CDTF">2019-01-02T05:23:01Z</dcterms:created>
  <dcterms:modified xsi:type="dcterms:W3CDTF">2019-05-22T02:51:39Z</dcterms:modified>
</cp:coreProperties>
</file>

<file path=docProps/thumbnail.jpeg>
</file>